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9"/>
  </p:notesMasterIdLst>
  <p:sldIdLst>
    <p:sldId id="404" r:id="rId2"/>
    <p:sldId id="353" r:id="rId3"/>
    <p:sldId id="435" r:id="rId4"/>
    <p:sldId id="437" r:id="rId5"/>
    <p:sldId id="259" r:id="rId6"/>
    <p:sldId id="269" r:id="rId7"/>
    <p:sldId id="260" r:id="rId8"/>
    <p:sldId id="305" r:id="rId9"/>
    <p:sldId id="307" r:id="rId10"/>
    <p:sldId id="308" r:id="rId11"/>
    <p:sldId id="263" r:id="rId12"/>
    <p:sldId id="267" r:id="rId13"/>
    <p:sldId id="330" r:id="rId14"/>
    <p:sldId id="270" r:id="rId15"/>
    <p:sldId id="303" r:id="rId16"/>
    <p:sldId id="274" r:id="rId17"/>
    <p:sldId id="275" r:id="rId18"/>
    <p:sldId id="314" r:id="rId19"/>
    <p:sldId id="278" r:id="rId20"/>
    <p:sldId id="310" r:id="rId21"/>
    <p:sldId id="279" r:id="rId22"/>
    <p:sldId id="315" r:id="rId23"/>
    <p:sldId id="282" r:id="rId24"/>
    <p:sldId id="281" r:id="rId25"/>
    <p:sldId id="331" r:id="rId26"/>
    <p:sldId id="287" r:id="rId27"/>
    <p:sldId id="317" r:id="rId28"/>
    <p:sldId id="318" r:id="rId29"/>
    <p:sldId id="319" r:id="rId30"/>
    <p:sldId id="321" r:id="rId31"/>
    <p:sldId id="332" r:id="rId32"/>
    <p:sldId id="322" r:id="rId33"/>
    <p:sldId id="283" r:id="rId34"/>
    <p:sldId id="284" r:id="rId35"/>
    <p:sldId id="327" r:id="rId36"/>
    <p:sldId id="333" r:id="rId37"/>
    <p:sldId id="291" r:id="rId38"/>
    <p:sldId id="309" r:id="rId39"/>
    <p:sldId id="296" r:id="rId40"/>
    <p:sldId id="297" r:id="rId41"/>
    <p:sldId id="289" r:id="rId42"/>
    <p:sldId id="329" r:id="rId43"/>
    <p:sldId id="304" r:id="rId44"/>
    <p:sldId id="312" r:id="rId45"/>
    <p:sldId id="313" r:id="rId46"/>
    <p:sldId id="436" r:id="rId47"/>
    <p:sldId id="292" r:id="rId48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Style léger 3 - Accentuation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080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32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7A689F-F954-453F-89CE-40719706E2FC}" type="datetimeFigureOut">
              <a:rPr lang="fr-FR" smtClean="0"/>
              <a:t>22/09/2023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49E167-CFB3-4A1E-A8A4-C82057032F0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863197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140FEE-38DA-4607-B658-563DD97175E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5500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/>
              <a:t>Also</a:t>
            </a:r>
            <a:r>
              <a:rPr lang="fr-FR" dirty="0"/>
              <a:t> </a:t>
            </a:r>
            <a:r>
              <a:rPr lang="fr-FR" dirty="0" err="1"/>
              <a:t>used</a:t>
            </a:r>
            <a:r>
              <a:rPr lang="fr-FR" dirty="0"/>
              <a:t> in </a:t>
            </a:r>
            <a:r>
              <a:rPr lang="fr-FR" dirty="0" err="1"/>
              <a:t>photoshop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9E167-CFB3-4A1E-A8A4-C82057032F07}" type="slidenum">
              <a:rPr lang="fr-FR" smtClean="0"/>
              <a:t>43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658505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140FEE-38DA-4607-B658-563DD97175E5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7300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9E167-CFB3-4A1E-A8A4-C82057032F07}" type="slidenum">
              <a:rPr lang="fr-FR" smtClean="0"/>
              <a:t>47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516923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Études </a:t>
            </a:r>
            <a:r>
              <a:rPr lang="en-US" dirty="0" err="1"/>
              <a:t>physiologiques</a:t>
            </a:r>
            <a:r>
              <a:rPr lang="en-US" dirty="0"/>
              <a:t> </a:t>
            </a:r>
            <a:r>
              <a:rPr lang="en-US" dirty="0" err="1"/>
              <a:t>largement</a:t>
            </a:r>
            <a:r>
              <a:rPr lang="en-US" dirty="0"/>
              <a:t> </a:t>
            </a:r>
            <a:r>
              <a:rPr lang="en-US" dirty="0" err="1"/>
              <a:t>basées</a:t>
            </a:r>
            <a:r>
              <a:rPr lang="en-US" dirty="0"/>
              <a:t> sur </a:t>
            </a:r>
            <a:r>
              <a:rPr lang="en-US" dirty="0" err="1"/>
              <a:t>l’observation</a:t>
            </a:r>
            <a:r>
              <a:rPr lang="en-US" dirty="0"/>
              <a:t> </a:t>
            </a:r>
            <a:r>
              <a:rPr lang="en-US" dirty="0" err="1"/>
              <a:t>comportementale</a:t>
            </a:r>
            <a:r>
              <a:rPr lang="en-US" dirty="0"/>
              <a:t>.</a:t>
            </a:r>
          </a:p>
          <a:p>
            <a:r>
              <a:rPr lang="en-US" dirty="0"/>
              <a:t>Conclusion : le </a:t>
            </a:r>
            <a:r>
              <a:rPr lang="en-US" dirty="0" err="1"/>
              <a:t>cerveau</a:t>
            </a:r>
            <a:r>
              <a:rPr lang="en-US" dirty="0"/>
              <a:t> a </a:t>
            </a:r>
            <a:r>
              <a:rPr lang="en-US" dirty="0" err="1"/>
              <a:t>une</a:t>
            </a:r>
            <a:r>
              <a:rPr lang="en-US" dirty="0"/>
              <a:t> tendance naturelle à </a:t>
            </a:r>
            <a:r>
              <a:rPr lang="en-US" dirty="0" err="1"/>
              <a:t>organiser</a:t>
            </a:r>
            <a:r>
              <a:rPr lang="en-US" dirty="0"/>
              <a:t> des </a:t>
            </a:r>
            <a:r>
              <a:rPr lang="en-US" dirty="0" err="1"/>
              <a:t>éléments</a:t>
            </a:r>
            <a:r>
              <a:rPr lang="en-US" dirty="0"/>
              <a:t> </a:t>
            </a:r>
            <a:r>
              <a:rPr lang="en-US" dirty="0" err="1"/>
              <a:t>séparés</a:t>
            </a:r>
            <a:r>
              <a:rPr lang="en-US" dirty="0"/>
              <a:t> </a:t>
            </a:r>
            <a:r>
              <a:rPr lang="en-US" dirty="0" err="1"/>
              <a:t>comme</a:t>
            </a:r>
            <a:r>
              <a:rPr lang="en-US" dirty="0"/>
              <a:t> un ensemble qui </a:t>
            </a:r>
            <a:r>
              <a:rPr lang="en-US" dirty="0" err="1"/>
              <a:t>lui</a:t>
            </a:r>
            <a:r>
              <a:rPr lang="en-US" dirty="0"/>
              <a:t> fait </a:t>
            </a:r>
            <a:r>
              <a:rPr lang="en-US" dirty="0" err="1"/>
              <a:t>sens</a:t>
            </a:r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9E167-CFB3-4A1E-A8A4-C82057032F07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281063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Insister sur le fait que la linéarité donne une complexité très intéressante (+ gradient simple)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9E167-CFB3-4A1E-A8A4-C82057032F07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96755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En fait, pour traiter chaque champ récepteur, on va utiliser des filtres. Qu’est-ce que c’est? Détailler le lien entre les coefficients et les opérations s/ pixels</a:t>
            </a:r>
          </a:p>
          <a:p>
            <a:r>
              <a:rPr lang="fr-FR" dirty="0"/>
              <a:t>Filtre de détection des </a:t>
            </a:r>
            <a:r>
              <a:rPr lang="fr-FR" dirty="0" err="1"/>
              <a:t>edges</a:t>
            </a:r>
            <a:r>
              <a:rPr lang="fr-FR" dirty="0"/>
              <a:t> utile </a:t>
            </a:r>
            <a:r>
              <a:rPr lang="fr-FR" i="1" dirty="0"/>
              <a:t>dans la vraie vie. Filtre paramétré par une matrice. Ici, c’est des matrices 3x3 mais les matrices peuvent être de dimension plus grande. On applique le filtre à chaque pixel de l’image originale. Chaque </a:t>
            </a:r>
            <a:r>
              <a:rPr lang="fr-FR" i="1" dirty="0" err="1"/>
              <a:t>coeff</a:t>
            </a:r>
            <a:r>
              <a:rPr lang="fr-FR" i="1" dirty="0"/>
              <a:t> correspond à un pixel. On superpose la matrice, avec le centre de la matrice qui est le pixel qui m’intéresse. On multiplie les </a:t>
            </a:r>
            <a:r>
              <a:rPr lang="fr-FR" i="1" dirty="0" err="1"/>
              <a:t>coeffs</a:t>
            </a:r>
            <a:r>
              <a:rPr lang="fr-FR" i="1" dirty="0"/>
              <a:t> par </a:t>
            </a:r>
            <a:r>
              <a:rPr lang="fr-FR" i="1" dirty="0" err="1"/>
              <a:t>coeff</a:t>
            </a:r>
            <a:r>
              <a:rPr lang="fr-FR" i="1" dirty="0"/>
              <a:t>, on somme tous les </a:t>
            </a:r>
            <a:r>
              <a:rPr lang="fr-FR" i="1" dirty="0" err="1"/>
              <a:t>coeffs</a:t>
            </a:r>
            <a:r>
              <a:rPr lang="fr-FR" i="1" dirty="0"/>
              <a:t>, et remplace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9E167-CFB3-4A1E-A8A4-C82057032F07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285475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9E167-CFB3-4A1E-A8A4-C82057032F07}" type="slidenum">
              <a:rPr lang="fr-FR" smtClean="0"/>
              <a:t>37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900966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Transition :  </a:t>
            </a:r>
            <a:r>
              <a:rPr lang="de-DE" dirty="0" err="1"/>
              <a:t>comment</a:t>
            </a:r>
            <a:r>
              <a:rPr lang="de-DE" dirty="0"/>
              <a:t> </a:t>
            </a:r>
            <a:r>
              <a:rPr lang="de-DE" dirty="0" err="1"/>
              <a:t>chaque</a:t>
            </a:r>
            <a:r>
              <a:rPr lang="de-DE" dirty="0"/>
              <a:t> </a:t>
            </a:r>
            <a:r>
              <a:rPr lang="de-DE" dirty="0" err="1"/>
              <a:t>champ</a:t>
            </a:r>
            <a:r>
              <a:rPr lang="de-DE" dirty="0"/>
              <a:t> </a:t>
            </a:r>
            <a:r>
              <a:rPr lang="de-DE" dirty="0" err="1"/>
              <a:t>récepteur</a:t>
            </a:r>
            <a:r>
              <a:rPr lang="de-DE" dirty="0"/>
              <a:t> </a:t>
            </a:r>
            <a:r>
              <a:rPr lang="de-DE" dirty="0" err="1"/>
              <a:t>est-il</a:t>
            </a:r>
            <a:r>
              <a:rPr lang="de-DE" dirty="0"/>
              <a:t> </a:t>
            </a:r>
            <a:r>
              <a:rPr lang="de-DE" dirty="0" err="1"/>
              <a:t>traité</a:t>
            </a:r>
            <a:r>
              <a:rPr lang="de-DE" dirty="0"/>
              <a:t>? On a </a:t>
            </a:r>
            <a:r>
              <a:rPr lang="de-DE" dirty="0" err="1"/>
              <a:t>parlé</a:t>
            </a:r>
            <a:r>
              <a:rPr lang="de-DE" dirty="0"/>
              <a:t> de </a:t>
            </a:r>
            <a:r>
              <a:rPr lang="de-DE" dirty="0" err="1"/>
              <a:t>couches</a:t>
            </a:r>
            <a:r>
              <a:rPr lang="de-DE" dirty="0"/>
              <a:t> de </a:t>
            </a:r>
            <a:r>
              <a:rPr lang="de-DE" dirty="0" err="1"/>
              <a:t>réseaux</a:t>
            </a:r>
            <a:r>
              <a:rPr lang="de-DE" dirty="0"/>
              <a:t> de </a:t>
            </a:r>
            <a:r>
              <a:rPr lang="de-DE" dirty="0" err="1"/>
              <a:t>neurones</a:t>
            </a:r>
            <a:r>
              <a:rPr lang="de-DE" dirty="0"/>
              <a:t>, </a:t>
            </a:r>
            <a:r>
              <a:rPr lang="de-DE" dirty="0" err="1"/>
              <a:t>mais</a:t>
            </a:r>
            <a:r>
              <a:rPr lang="de-DE" dirty="0"/>
              <a:t> plus </a:t>
            </a:r>
            <a:r>
              <a:rPr lang="de-DE" dirty="0" err="1"/>
              <a:t>concrètement</a:t>
            </a:r>
            <a:r>
              <a:rPr lang="de-DE" dirty="0"/>
              <a:t>?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9E167-CFB3-4A1E-A8A4-C82057032F07}" type="slidenum">
              <a:rPr lang="fr-FR" smtClean="0"/>
              <a:t>38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401432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Vous</a:t>
            </a:r>
            <a:r>
              <a:rPr lang="en-US" dirty="0"/>
              <a:t> </a:t>
            </a:r>
            <a:r>
              <a:rPr lang="en-US" dirty="0" err="1"/>
              <a:t>vous</a:t>
            </a:r>
            <a:r>
              <a:rPr lang="en-US" dirty="0"/>
              <a:t> </a:t>
            </a:r>
            <a:r>
              <a:rPr lang="en-US" dirty="0" err="1"/>
              <a:t>rappelez</a:t>
            </a:r>
            <a:r>
              <a:rPr lang="en-US" dirty="0"/>
              <a:t> les </a:t>
            </a:r>
            <a:r>
              <a:rPr lang="en-US" dirty="0" err="1"/>
              <a:t>histoires</a:t>
            </a:r>
            <a:r>
              <a:rPr lang="en-US" dirty="0"/>
              <a:t> de champ </a:t>
            </a:r>
            <a:r>
              <a:rPr lang="en-US" dirty="0" err="1"/>
              <a:t>réceptif</a:t>
            </a:r>
            <a:r>
              <a:rPr lang="en-US" dirty="0"/>
              <a:t> ?</a:t>
            </a:r>
          </a:p>
          <a:p>
            <a:r>
              <a:rPr lang="en-US" dirty="0"/>
              <a:t>Beaucoup </a:t>
            </a:r>
            <a:r>
              <a:rPr lang="en-US" dirty="0" err="1"/>
              <a:t>moins</a:t>
            </a:r>
            <a:r>
              <a:rPr lang="en-US" dirty="0"/>
              <a:t> de </a:t>
            </a:r>
            <a:r>
              <a:rPr lang="en-US" dirty="0" err="1"/>
              <a:t>paramètres</a:t>
            </a:r>
            <a:r>
              <a:rPr lang="en-US" dirty="0"/>
              <a:t> </a:t>
            </a:r>
            <a:r>
              <a:rPr lang="en-US" dirty="0" err="1"/>
              <a:t>qu’un</a:t>
            </a:r>
            <a:r>
              <a:rPr lang="en-US" dirty="0"/>
              <a:t> reseau dense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9E167-CFB3-4A1E-A8A4-C82057032F07}" type="slidenum">
              <a:rPr lang="fr-FR" smtClean="0"/>
              <a:t>39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615350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The </a:t>
            </a:r>
            <a:r>
              <a:rPr lang="fr-FR" dirty="0" err="1"/>
              <a:t>number</a:t>
            </a:r>
            <a:r>
              <a:rPr lang="fr-FR" dirty="0"/>
              <a:t> of </a:t>
            </a:r>
            <a:r>
              <a:rPr lang="fr-FR" dirty="0" err="1"/>
              <a:t>parameters</a:t>
            </a:r>
            <a:r>
              <a:rPr lang="fr-FR" dirty="0"/>
              <a:t> </a:t>
            </a:r>
            <a:r>
              <a:rPr lang="fr-FR" dirty="0" err="1"/>
              <a:t>does</a:t>
            </a:r>
            <a:r>
              <a:rPr lang="fr-FR" dirty="0"/>
              <a:t> not </a:t>
            </a:r>
            <a:r>
              <a:rPr lang="fr-FR" dirty="0" err="1"/>
              <a:t>depend</a:t>
            </a:r>
            <a:r>
              <a:rPr lang="fr-FR" dirty="0"/>
              <a:t> on the </a:t>
            </a:r>
            <a:r>
              <a:rPr lang="fr-FR" dirty="0" err="1"/>
              <a:t>input’s</a:t>
            </a:r>
            <a:r>
              <a:rPr lang="fr-FR" dirty="0"/>
              <a:t> </a:t>
            </a:r>
            <a:r>
              <a:rPr lang="fr-FR" dirty="0" err="1"/>
              <a:t>length</a:t>
            </a:r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9E167-CFB3-4A1E-A8A4-C82057032F07}" type="slidenum">
              <a:rPr lang="fr-FR" smtClean="0"/>
              <a:t>40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203749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/>
              <a:t>Classify</a:t>
            </a:r>
            <a:r>
              <a:rPr lang="fr-FR" dirty="0"/>
              <a:t> – </a:t>
            </a:r>
            <a:r>
              <a:rPr lang="fr-FR" dirty="0" err="1"/>
              <a:t>recognize</a:t>
            </a:r>
            <a:r>
              <a:rPr lang="fr-FR" dirty="0"/>
              <a:t> – </a:t>
            </a:r>
            <a:r>
              <a:rPr lang="fr-FR" dirty="0" err="1"/>
              <a:t>gather</a:t>
            </a:r>
            <a:endParaRPr lang="fr-FR" dirty="0"/>
          </a:p>
          <a:p>
            <a:r>
              <a:rPr lang="fr-FR" dirty="0"/>
              <a:t>Ex of NLP use of CNN : sentiment </a:t>
            </a:r>
            <a:r>
              <a:rPr lang="fr-FR" dirty="0" err="1"/>
              <a:t>analysis</a:t>
            </a:r>
            <a:endParaRPr lang="fr-FR" dirty="0"/>
          </a:p>
          <a:p>
            <a:r>
              <a:rPr lang="fr-FR" dirty="0" err="1"/>
              <a:t>Outperformance</a:t>
            </a:r>
            <a:r>
              <a:rPr lang="fr-FR" dirty="0"/>
              <a:t> </a:t>
            </a:r>
            <a:r>
              <a:rPr lang="fr-FR" dirty="0" err="1"/>
              <a:t>wrt</a:t>
            </a:r>
            <a:r>
              <a:rPr lang="fr-FR" dirty="0"/>
              <a:t> </a:t>
            </a:r>
            <a:r>
              <a:rPr lang="fr-FR" dirty="0" err="1"/>
              <a:t>shallow</a:t>
            </a:r>
            <a:r>
              <a:rPr lang="fr-FR" dirty="0"/>
              <a:t>/dense NN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9E167-CFB3-4A1E-A8A4-C82057032F07}" type="slidenum">
              <a:rPr lang="fr-FR" smtClean="0"/>
              <a:t>41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984806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bg>
      <p:bgPr>
        <a:blipFill dpi="0" rotWithShape="1">
          <a:blip r:embed="rId2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7FDCF5C-076F-483D-B182-F3ABF847F6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24656" y="1491711"/>
            <a:ext cx="6576749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65494964-AB22-4BE3-89DE-C8FFE9CE65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24656" y="4008048"/>
            <a:ext cx="657675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C0B27CC-23C4-419D-AED2-42688DD5CD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AF3C4-45D1-F944-BB98-6B1A5BC11700}" type="datetime1">
              <a:rPr lang="fr-FR" smtClean="0"/>
              <a:t>22/09/2023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EB76923-3705-4048-90E6-24A371AD8C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600C1C9-6EDD-42C4-972B-606519E95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/>
              <a:t>‹N°›</a:t>
            </a:fld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246F7135-1DDB-40C2-B27B-BCCF55B88E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594" y="1904997"/>
            <a:ext cx="3048006" cy="3048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2887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40222D6-4EA4-46BA-9EAF-AC3EA6AD47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389CC036-A2D9-4EBA-A101-8BA15A7FED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D9E13CE-7CAF-4F9A-AB6C-71639D903A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BAB26-1373-5641-9CD8-BC6EBFEA0720}" type="datetime1">
              <a:rPr lang="fr-FR" smtClean="0"/>
              <a:t>22/09/2023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E3B0FBF-24DE-460B-99C5-5D05D7CD39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02177FB-EB9B-4CB0-AE4D-A48B24B06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631968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8D5B84A4-6792-407D-96A0-20B4E14E145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DF19DA3C-3146-4FB9-BC86-74E5AC16C2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CD06DBE-8539-48DE-915C-14DBAD45C2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1AD3A-715D-104F-948E-9B418ECCA012}" type="datetime1">
              <a:rPr lang="fr-FR" smtClean="0"/>
              <a:t>22/09/2023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A4CA4E9-E29C-4B10-AD71-F2D66E59D0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D8AEC3B-88A0-4F5F-B82D-10E40F8AAE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355509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557C605-217B-4050-B781-04B239888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B625B63-2C99-4F56-A449-BFB59154FF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0F5B5DB-A38D-4B62-86C1-6FF2455F8B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62319-04A2-B04B-8FC0-CE28C726EEB1}" type="datetime1">
              <a:rPr lang="fr-FR" smtClean="0"/>
              <a:t>22/09/2023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A788EE8-8381-4B7A-BB55-8F5E77F39E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C78F50B-DB96-4559-A310-870346801F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293573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5676B50-D483-4622-8ED1-7C7C279EAD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F529529-817F-4F6C-B1BA-D790A830D7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AC93371-24F6-45BE-BA6A-CB0576524C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58D67-A1CE-4549-A3D7-2F9B37F04BC2}" type="datetime1">
              <a:rPr lang="fr-FR" smtClean="0"/>
              <a:t>22/09/2023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1E83A99-E49D-4CB3-BBF6-463AFD8057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9B8772B-AA9B-4144-B608-CC2D8BCB6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320705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C89C185-6BDC-4823-A81F-9490426F5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F829EC1-BF24-4D23-90D6-FE535C7CEF8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D97CF41D-D501-4E37-A43E-0E562356A6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2D1D5D1-B644-4FD7-92BB-7404095CA9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4EA34-09CD-924E-94C1-B9C522CFAF57}" type="datetime1">
              <a:rPr lang="fr-FR" smtClean="0"/>
              <a:t>22/09/2023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1EA3B12-56DF-4C1F-908B-E458477810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0742FBE-D994-4B3C-B1D8-A5703F111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697600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FD05E42-4BA9-4B51-A665-DD3203B5F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8505601-9A76-4DF9-91DE-3015AAB142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907BFBB7-0343-4F39-AEB9-8C43A73136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F364A3A2-C509-4177-B6B4-A95A53FD9F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45303FB1-6A76-4AFE-9566-2880287221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C730A0E1-C4E6-4391-9005-B39C64C82E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0776F6-F2B4-3545-8C5A-6F1AC9778560}" type="datetime1">
              <a:rPr lang="fr-FR" smtClean="0"/>
              <a:t>22/09/2023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93406266-58C4-45BF-8141-0CC001A56A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5FF74807-1812-433A-8B11-3BA631503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629248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781ADEE-B101-4DCE-AD93-3F02917D5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3E8B76D-978A-4DF4-899B-A27561E0BE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C1C828-975A-4340-9F21-09579A9C5189}" type="datetime1">
              <a:rPr lang="fr-FR" smtClean="0"/>
              <a:t>22/09/2023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609621DC-AD2D-4519-9EF5-744790448C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E8F471B-763F-44D3-BB5C-1193AD927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834847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17235B8A-3CBE-4607-95D2-C2A0318CC3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F522ED-E3F1-8E46-84E6-7B7EF7C4C6BA}" type="datetime1">
              <a:rPr lang="fr-FR" smtClean="0"/>
              <a:t>22/09/2023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CE0BA199-FD7E-4C56-867D-D606052F1E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04E5BAB-7531-440E-AD26-F2CF91CB7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873288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B5753EF-03CE-4DC5-B930-3BCC0CD8AE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3C21805-B2D5-4AC7-BF16-38AA12E1DC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523F8F2E-D9AC-4CAE-84C4-0297F6C08E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EFF69EA-30AA-4423-96A0-0E3B852E3E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45536-71C8-AE46-9D9B-6B8B6760E62E}" type="datetime1">
              <a:rPr lang="fr-FR" smtClean="0"/>
              <a:t>22/09/2023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CF059464-0BF0-42FE-88A6-32BCE41E2C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56F2F1D-B5F9-45C4-A601-B0A5C9596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550152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DCD6DB1-2B29-42E2-BB44-5BB2BA10B9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9F9AB520-B425-4069-B352-C76EA233644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06B5A3D9-8B91-441D-AD35-CF545937DA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2FAF9B85-B5BC-4B63-BF18-8DF9997D71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38D1CD-A751-BF47-9EC0-772BCA0CE03D}" type="datetime1">
              <a:rPr lang="fr-FR" smtClean="0"/>
              <a:t>22/09/2023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FCF28598-5EB4-4AFC-9F7F-9501B02F3C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37D0813-32E1-4B83-B7E7-EA200CEA9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511107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D89CC6FB-925D-432D-AF48-CF8DB42CC3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0118"/>
            <a:ext cx="10515600" cy="732155"/>
          </a:xfrm>
          <a:prstGeom prst="rect">
            <a:avLst/>
          </a:prstGeom>
          <a:effectLst>
            <a:outerShdw blurRad="50800" dist="12700" dir="27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0542BAD-79A4-4A69-9F77-303423950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BABA7C8-74CE-41C1-86C5-E0B5A4DDCB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EF13BA-E151-3341-907C-AACCCBF08CF6}" type="datetime1">
              <a:rPr lang="fr-FR" smtClean="0"/>
              <a:t>22/09/2023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46080B8-17DA-49A9-BDD9-531EE5BCA1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0F93BE0-941E-45A5-BFD1-B29B6ED697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F4F008-9B0B-4AA9-BEE2-3D4EF7DEE84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709817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3" Type="http://schemas.openxmlformats.org/officeDocument/2006/relationships/image" Target="../media/image260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2" Type="http://schemas.openxmlformats.org/officeDocument/2006/relationships/image" Target="../media/image250.png"/><Relationship Id="rId16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5" Type="http://schemas.openxmlformats.org/officeDocument/2006/relationships/image" Target="../media/image3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Relationship Id="rId14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400.png"/><Relationship Id="rId7" Type="http://schemas.openxmlformats.org/officeDocument/2006/relationships/image" Target="../media/image43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microsoft.com/office/2007/relationships/hdphoto" Target="../media/hdphoto1.wdp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microsoft.com/office/2007/relationships/hdphoto" Target="../media/hdphoto1.wdp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microsoft.com/office/2007/relationships/hdphoto" Target="../media/hdphoto1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gif"/><Relationship Id="rId2" Type="http://schemas.openxmlformats.org/officeDocument/2006/relationships/image" Target="../media/image53.gi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w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gi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f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EE290C-4349-187F-AA60-A6C237CDA6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30259" y="336330"/>
            <a:ext cx="6576749" cy="1083559"/>
          </a:xfrm>
        </p:spPr>
        <p:txBody>
          <a:bodyPr/>
          <a:lstStyle/>
          <a:p>
            <a:r>
              <a:rPr lang="fr-FR" dirty="0"/>
              <a:t>Bienvenue !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6836A0-BDFF-DF3C-6536-E76E54AD01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56" t="11115" r="6547" b="3885"/>
          <a:stretch/>
        </p:blipFill>
        <p:spPr>
          <a:xfrm>
            <a:off x="6096000" y="1419889"/>
            <a:ext cx="4845269" cy="48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2460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D2727CB-7830-40C2-9134-FA4CA596D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 neurone artificiel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ZoneTexte 70">
                <a:extLst>
                  <a:ext uri="{FF2B5EF4-FFF2-40B4-BE49-F238E27FC236}">
                    <a16:creationId xmlns:a16="http://schemas.microsoft.com/office/drawing/2014/main" id="{3B9EC78F-39EC-49EA-BAA3-38C7CB503F9B}"/>
                  </a:ext>
                </a:extLst>
              </p:cNvPr>
              <p:cNvSpPr txBox="1"/>
              <p:nvPr/>
            </p:nvSpPr>
            <p:spPr>
              <a:xfrm>
                <a:off x="598610" y="1631379"/>
                <a:ext cx="2094996" cy="9777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fr-FR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fr-FR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fr-FR" sz="24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24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fr-FR" sz="24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fr-FR" sz="240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fr-FR" sz="24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24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fr-FR" sz="24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fr-FR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fr-FR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fr-FR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fr-FR" sz="24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71" name="ZoneTexte 70">
                <a:extLst>
                  <a:ext uri="{FF2B5EF4-FFF2-40B4-BE49-F238E27FC236}">
                    <a16:creationId xmlns:a16="http://schemas.microsoft.com/office/drawing/2014/main" id="{3B9EC78F-39EC-49EA-BAA3-38C7CB503F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610" y="1631379"/>
                <a:ext cx="2094996" cy="97770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ZoneTexte 71">
                <a:extLst>
                  <a:ext uri="{FF2B5EF4-FFF2-40B4-BE49-F238E27FC236}">
                    <a16:creationId xmlns:a16="http://schemas.microsoft.com/office/drawing/2014/main" id="{0221A3E6-0724-4D73-8382-7545DC41E79F}"/>
                  </a:ext>
                </a:extLst>
              </p:cNvPr>
              <p:cNvSpPr txBox="1"/>
              <p:nvPr/>
            </p:nvSpPr>
            <p:spPr>
              <a:xfrm>
                <a:off x="9631556" y="1915847"/>
                <a:ext cx="75277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fr-FR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fr-FR" sz="24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fr-FR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endParaRPr lang="fr-FR" sz="24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2" name="ZoneTexte 71">
                <a:extLst>
                  <a:ext uri="{FF2B5EF4-FFF2-40B4-BE49-F238E27FC236}">
                    <a16:creationId xmlns:a16="http://schemas.microsoft.com/office/drawing/2014/main" id="{0221A3E6-0724-4D73-8382-7545DC41E7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1556" y="1915847"/>
                <a:ext cx="752770" cy="369332"/>
              </a:xfrm>
              <a:prstGeom prst="rect">
                <a:avLst/>
              </a:prstGeom>
              <a:blipFill>
                <a:blip r:embed="rId3"/>
                <a:stretch>
                  <a:fillRect l="-13333" r="-13333" b="-2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4" name="Connecteur droit avec flèche 73">
            <a:extLst>
              <a:ext uri="{FF2B5EF4-FFF2-40B4-BE49-F238E27FC236}">
                <a16:creationId xmlns:a16="http://schemas.microsoft.com/office/drawing/2014/main" id="{7850AD1A-C3B4-45DE-838D-0C5810A742E3}"/>
              </a:ext>
            </a:extLst>
          </p:cNvPr>
          <p:cNvCxnSpPr>
            <a:cxnSpLocks/>
          </p:cNvCxnSpPr>
          <p:nvPr/>
        </p:nvCxnSpPr>
        <p:spPr>
          <a:xfrm flipV="1">
            <a:off x="2995523" y="2119165"/>
            <a:ext cx="1305892" cy="849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eur droit avec flèche 74">
            <a:extLst>
              <a:ext uri="{FF2B5EF4-FFF2-40B4-BE49-F238E27FC236}">
                <a16:creationId xmlns:a16="http://schemas.microsoft.com/office/drawing/2014/main" id="{A3011D95-A022-462F-80A0-5E65F6E62637}"/>
              </a:ext>
            </a:extLst>
          </p:cNvPr>
          <p:cNvCxnSpPr/>
          <p:nvPr/>
        </p:nvCxnSpPr>
        <p:spPr>
          <a:xfrm flipV="1">
            <a:off x="7271838" y="2100513"/>
            <a:ext cx="2020957" cy="1314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Organigramme : Alternative 76">
                <a:extLst>
                  <a:ext uri="{FF2B5EF4-FFF2-40B4-BE49-F238E27FC236}">
                    <a16:creationId xmlns:a16="http://schemas.microsoft.com/office/drawing/2014/main" id="{3288E8CF-5164-4FEC-B4D3-016398D0709A}"/>
                  </a:ext>
                  <a:ext uri="{C183D7F6-B498-43B3-948B-1728B52AA6E4}">
                    <adec:decorative xmlns:adec="http://schemas.microsoft.com/office/drawing/2017/decorative" val="0"/>
                  </a:ext>
                </a:extLst>
              </p:cNvPr>
              <p:cNvSpPr/>
              <p:nvPr/>
            </p:nvSpPr>
            <p:spPr>
              <a:xfrm>
                <a:off x="4603332" y="1631379"/>
                <a:ext cx="2510971" cy="964559"/>
              </a:xfrm>
              <a:prstGeom prst="flowChartAlternateProcess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/>
                  <a:t>Fonction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77" name="Organigramme : Alternative 76">
                <a:extLst>
                  <a:ext uri="{FF2B5EF4-FFF2-40B4-BE49-F238E27FC236}">
                    <a16:creationId xmlns:a16="http://schemas.microsoft.com/office/drawing/2014/main" id="{3288E8CF-5164-4FEC-B4D3-016398D0709A}"/>
                  </a:ext>
                  <a:ext uri="{C183D7F6-B498-43B3-948B-1728B52AA6E4}">
                    <adec:decorative xmlns:adec="http://schemas.microsoft.com/office/drawing/2017/decorative" val="0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3332" y="1631379"/>
                <a:ext cx="2510971" cy="964559"/>
              </a:xfrm>
              <a:prstGeom prst="flowChartAlternateProcess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CB01CFA-9915-46B5-9624-97D6501198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/>
              <a:t>10</a:t>
            </a:fld>
            <a:endParaRPr lang="fr-FR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41DCD0F1-C0DF-A184-C9F8-3C2B2A4790C0}"/>
              </a:ext>
            </a:extLst>
          </p:cNvPr>
          <p:cNvSpPr txBox="1"/>
          <p:nvPr/>
        </p:nvSpPr>
        <p:spPr>
          <a:xfrm>
            <a:off x="5217559" y="3010709"/>
            <a:ext cx="17568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y = f(x) 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1CE0E1B4-D286-BD43-32BC-E2FFA26E5EA3}"/>
              </a:ext>
            </a:extLst>
          </p:cNvPr>
          <p:cNvSpPr txBox="1"/>
          <p:nvPr/>
        </p:nvSpPr>
        <p:spPr>
          <a:xfrm>
            <a:off x="5205572" y="3884867"/>
            <a:ext cx="32158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y = </a:t>
            </a:r>
            <a:r>
              <a:rPr lang="de-DE" sz="2800" dirty="0">
                <a:solidFill>
                  <a:srgbClr val="7030A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g(</a:t>
            </a:r>
            <a:r>
              <a:rPr lang="de-DE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z</a:t>
            </a:r>
            <a:r>
              <a:rPr lang="de-DE" sz="2800" dirty="0">
                <a:solidFill>
                  <a:srgbClr val="7030A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5CD122EA-82E2-789F-D884-5BDE3A74458D}"/>
                  </a:ext>
                </a:extLst>
              </p:cNvPr>
              <p:cNvSpPr txBox="1"/>
              <p:nvPr/>
            </p:nvSpPr>
            <p:spPr>
              <a:xfrm>
                <a:off x="3047143" y="5061348"/>
                <a:ext cx="6097712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fr-F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fr-FR" sz="28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( </m:t>
                      </m:r>
                      <m:r>
                        <a:rPr lang="fr-FR" sz="28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fr-FR" sz="2800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fr-FR" sz="28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fr-FR" sz="28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fr-FR" sz="2800" b="0" i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DE" sz="1800" dirty="0"/>
              </a:p>
            </p:txBody>
          </p:sp>
        </mc:Choice>
        <mc:Fallback xmlns="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5CD122EA-82E2-789F-D884-5BDE3A7445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7143" y="5061348"/>
                <a:ext cx="6097712" cy="523220"/>
              </a:xfrm>
              <a:prstGeom prst="rect">
                <a:avLst/>
              </a:prstGeom>
              <a:blipFill>
                <a:blip r:embed="rId5"/>
                <a:stretch>
                  <a:fillRect b="-2142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8103748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1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4A199B0-A43E-415E-BCC9-229215152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Couche de neurones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Ellipse 4">
                <a:extLst>
                  <a:ext uri="{FF2B5EF4-FFF2-40B4-BE49-F238E27FC236}">
                    <a16:creationId xmlns:a16="http://schemas.microsoft.com/office/drawing/2014/main" id="{B9D56343-67BF-43C3-9AF0-686A269C25C1}"/>
                  </a:ext>
                </a:extLst>
              </p:cNvPr>
              <p:cNvSpPr/>
              <p:nvPr/>
            </p:nvSpPr>
            <p:spPr>
              <a:xfrm>
                <a:off x="4135024" y="2506092"/>
                <a:ext cx="914400" cy="914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fr-F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5" name="Ellipse 4">
                <a:extLst>
                  <a:ext uri="{FF2B5EF4-FFF2-40B4-BE49-F238E27FC236}">
                    <a16:creationId xmlns:a16="http://schemas.microsoft.com/office/drawing/2014/main" id="{B9D56343-67BF-43C3-9AF0-686A269C25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5024" y="2506092"/>
                <a:ext cx="914400" cy="914400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08D7D3C4-A371-4338-A15E-094364437BB8}"/>
              </a:ext>
            </a:extLst>
          </p:cNvPr>
          <p:cNvCxnSpPr>
            <a:cxnSpLocks/>
            <a:endCxn id="5" idx="2"/>
          </p:cNvCxnSpPr>
          <p:nvPr/>
        </p:nvCxnSpPr>
        <p:spPr>
          <a:xfrm flipV="1">
            <a:off x="2992024" y="2963292"/>
            <a:ext cx="1143000" cy="8255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0449F339-2FB5-43A2-A055-A6074ED61597}"/>
              </a:ext>
            </a:extLst>
          </p:cNvPr>
          <p:cNvCxnSpPr/>
          <p:nvPr/>
        </p:nvCxnSpPr>
        <p:spPr>
          <a:xfrm flipV="1">
            <a:off x="2992024" y="4068192"/>
            <a:ext cx="1143000" cy="8255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45B70693-EAA0-41C4-840E-C820A394F2B8}"/>
              </a:ext>
            </a:extLst>
          </p:cNvPr>
          <p:cNvCxnSpPr/>
          <p:nvPr/>
        </p:nvCxnSpPr>
        <p:spPr>
          <a:xfrm flipV="1">
            <a:off x="2992024" y="5173092"/>
            <a:ext cx="1143000" cy="8255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3A1F7666-8322-4A5A-A99F-517F3B870BD2}"/>
              </a:ext>
            </a:extLst>
          </p:cNvPr>
          <p:cNvCxnSpPr>
            <a:cxnSpLocks/>
          </p:cNvCxnSpPr>
          <p:nvPr/>
        </p:nvCxnSpPr>
        <p:spPr>
          <a:xfrm>
            <a:off x="2992024" y="2963292"/>
            <a:ext cx="1143000" cy="1104900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9" name="Connecteur droit avec flèche 18">
            <a:extLst>
              <a:ext uri="{FF2B5EF4-FFF2-40B4-BE49-F238E27FC236}">
                <a16:creationId xmlns:a16="http://schemas.microsoft.com/office/drawing/2014/main" id="{852F4B94-EA7B-4251-8904-B82E3423E88A}"/>
              </a:ext>
            </a:extLst>
          </p:cNvPr>
          <p:cNvCxnSpPr>
            <a:cxnSpLocks/>
          </p:cNvCxnSpPr>
          <p:nvPr/>
        </p:nvCxnSpPr>
        <p:spPr>
          <a:xfrm>
            <a:off x="2992024" y="4076447"/>
            <a:ext cx="1143000" cy="1104900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C22ED044-4EE1-4C27-8AA2-2128C18092E3}"/>
              </a:ext>
            </a:extLst>
          </p:cNvPr>
          <p:cNvCxnSpPr>
            <a:cxnSpLocks/>
          </p:cNvCxnSpPr>
          <p:nvPr/>
        </p:nvCxnSpPr>
        <p:spPr>
          <a:xfrm flipV="1">
            <a:off x="2992024" y="4068192"/>
            <a:ext cx="1143000" cy="1113156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Connecteur droit avec flèche 22">
            <a:extLst>
              <a:ext uri="{FF2B5EF4-FFF2-40B4-BE49-F238E27FC236}">
                <a16:creationId xmlns:a16="http://schemas.microsoft.com/office/drawing/2014/main" id="{71C65157-7F10-4D4A-804D-E4809AD6EFF5}"/>
              </a:ext>
            </a:extLst>
          </p:cNvPr>
          <p:cNvCxnSpPr>
            <a:cxnSpLocks/>
          </p:cNvCxnSpPr>
          <p:nvPr/>
        </p:nvCxnSpPr>
        <p:spPr>
          <a:xfrm flipV="1">
            <a:off x="2992024" y="2950909"/>
            <a:ext cx="1143000" cy="1113156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4" name="Connecteur droit avec flèche 23">
            <a:extLst>
              <a:ext uri="{FF2B5EF4-FFF2-40B4-BE49-F238E27FC236}">
                <a16:creationId xmlns:a16="http://schemas.microsoft.com/office/drawing/2014/main" id="{74561B5A-211B-419A-AEEC-69C8BAA65BE8}"/>
              </a:ext>
            </a:extLst>
          </p:cNvPr>
          <p:cNvCxnSpPr>
            <a:cxnSpLocks/>
          </p:cNvCxnSpPr>
          <p:nvPr/>
        </p:nvCxnSpPr>
        <p:spPr>
          <a:xfrm>
            <a:off x="2992024" y="2963292"/>
            <a:ext cx="1143000" cy="2209800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6" name="Connecteur droit avec flèche 25">
            <a:extLst>
              <a:ext uri="{FF2B5EF4-FFF2-40B4-BE49-F238E27FC236}">
                <a16:creationId xmlns:a16="http://schemas.microsoft.com/office/drawing/2014/main" id="{0001FDA6-E54C-41CD-AA7B-9A80C00FD915}"/>
              </a:ext>
            </a:extLst>
          </p:cNvPr>
          <p:cNvCxnSpPr>
            <a:cxnSpLocks/>
            <a:endCxn id="5" idx="2"/>
          </p:cNvCxnSpPr>
          <p:nvPr/>
        </p:nvCxnSpPr>
        <p:spPr>
          <a:xfrm flipV="1">
            <a:off x="2992024" y="2963292"/>
            <a:ext cx="1143000" cy="2209800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ZoneTexte 28">
                <a:extLst>
                  <a:ext uri="{FF2B5EF4-FFF2-40B4-BE49-F238E27FC236}">
                    <a16:creationId xmlns:a16="http://schemas.microsoft.com/office/drawing/2014/main" id="{A9D0A118-B4A1-4EFE-BED8-F0F9B8BD2414}"/>
                  </a:ext>
                </a:extLst>
              </p:cNvPr>
              <p:cNvSpPr txBox="1"/>
              <p:nvPr/>
            </p:nvSpPr>
            <p:spPr>
              <a:xfrm>
                <a:off x="642524" y="3610992"/>
                <a:ext cx="1320105" cy="9775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fr-FR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fr-FR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fr-FR" sz="24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24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fr-FR" sz="24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fr-FR" sz="24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24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fr-FR" sz="24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fr-FR" sz="24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24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fr-FR" sz="24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FR" sz="24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9" name="ZoneTexte 28">
                <a:extLst>
                  <a:ext uri="{FF2B5EF4-FFF2-40B4-BE49-F238E27FC236}">
                    <a16:creationId xmlns:a16="http://schemas.microsoft.com/office/drawing/2014/main" id="{A9D0A118-B4A1-4EFE-BED8-F0F9B8BD24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524" y="3610992"/>
                <a:ext cx="1320105" cy="9775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ZoneTexte 29">
                <a:extLst>
                  <a:ext uri="{FF2B5EF4-FFF2-40B4-BE49-F238E27FC236}">
                    <a16:creationId xmlns:a16="http://schemas.microsoft.com/office/drawing/2014/main" id="{31CBEAC8-51AE-447C-B0DD-E794A18BBB45}"/>
                  </a:ext>
                </a:extLst>
              </p:cNvPr>
              <p:cNvSpPr txBox="1"/>
              <p:nvPr/>
            </p:nvSpPr>
            <p:spPr>
              <a:xfrm>
                <a:off x="2649290" y="2742076"/>
                <a:ext cx="3649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30" name="ZoneTexte 29">
                <a:extLst>
                  <a:ext uri="{FF2B5EF4-FFF2-40B4-BE49-F238E27FC236}">
                    <a16:creationId xmlns:a16="http://schemas.microsoft.com/office/drawing/2014/main" id="{31CBEAC8-51AE-447C-B0DD-E794A18BBB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9290" y="2742076"/>
                <a:ext cx="364908" cy="369332"/>
              </a:xfrm>
              <a:prstGeom prst="rect">
                <a:avLst/>
              </a:prstGeom>
              <a:blipFill>
                <a:blip r:embed="rId4"/>
                <a:stretch>
                  <a:fillRect l="-11864" r="-10169" b="-15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ZoneTexte 30">
                <a:extLst>
                  <a:ext uri="{FF2B5EF4-FFF2-40B4-BE49-F238E27FC236}">
                    <a16:creationId xmlns:a16="http://schemas.microsoft.com/office/drawing/2014/main" id="{45B54641-4AC7-459E-A604-15A2159515AA}"/>
                  </a:ext>
                </a:extLst>
              </p:cNvPr>
              <p:cNvSpPr txBox="1"/>
              <p:nvPr/>
            </p:nvSpPr>
            <p:spPr>
              <a:xfrm>
                <a:off x="2645732" y="3857096"/>
                <a:ext cx="3720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31" name="ZoneTexte 30">
                <a:extLst>
                  <a:ext uri="{FF2B5EF4-FFF2-40B4-BE49-F238E27FC236}">
                    <a16:creationId xmlns:a16="http://schemas.microsoft.com/office/drawing/2014/main" id="{45B54641-4AC7-459E-A604-15A2159515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5732" y="3857096"/>
                <a:ext cx="372025" cy="369332"/>
              </a:xfrm>
              <a:prstGeom prst="rect">
                <a:avLst/>
              </a:prstGeom>
              <a:blipFill>
                <a:blip r:embed="rId5"/>
                <a:stretch>
                  <a:fillRect l="-9836" r="-8197" b="-15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ZoneTexte 31">
                <a:extLst>
                  <a:ext uri="{FF2B5EF4-FFF2-40B4-BE49-F238E27FC236}">
                    <a16:creationId xmlns:a16="http://schemas.microsoft.com/office/drawing/2014/main" id="{44261768-94AB-48AC-9F6F-9FFB0A1B9CA5}"/>
                  </a:ext>
                </a:extLst>
              </p:cNvPr>
              <p:cNvSpPr txBox="1"/>
              <p:nvPr/>
            </p:nvSpPr>
            <p:spPr>
              <a:xfrm>
                <a:off x="2645732" y="4939333"/>
                <a:ext cx="3720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32" name="ZoneTexte 31">
                <a:extLst>
                  <a:ext uri="{FF2B5EF4-FFF2-40B4-BE49-F238E27FC236}">
                    <a16:creationId xmlns:a16="http://schemas.microsoft.com/office/drawing/2014/main" id="{44261768-94AB-48AC-9F6F-9FFB0A1B9C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5732" y="4939333"/>
                <a:ext cx="372025" cy="369332"/>
              </a:xfrm>
              <a:prstGeom prst="rect">
                <a:avLst/>
              </a:prstGeom>
              <a:blipFill>
                <a:blip r:embed="rId6"/>
                <a:stretch>
                  <a:fillRect l="-9836" r="-8197" b="-1311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Ellipse 32">
                <a:extLst>
                  <a:ext uri="{FF2B5EF4-FFF2-40B4-BE49-F238E27FC236}">
                    <a16:creationId xmlns:a16="http://schemas.microsoft.com/office/drawing/2014/main" id="{457C932F-093B-44DC-952B-BBB8572E608F}"/>
                  </a:ext>
                </a:extLst>
              </p:cNvPr>
              <p:cNvSpPr/>
              <p:nvPr/>
            </p:nvSpPr>
            <p:spPr>
              <a:xfrm>
                <a:off x="4135024" y="3610992"/>
                <a:ext cx="914400" cy="914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fr-F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33" name="Ellipse 32">
                <a:extLst>
                  <a:ext uri="{FF2B5EF4-FFF2-40B4-BE49-F238E27FC236}">
                    <a16:creationId xmlns:a16="http://schemas.microsoft.com/office/drawing/2014/main" id="{457C932F-093B-44DC-952B-BBB8572E60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5024" y="3610992"/>
                <a:ext cx="914400" cy="914400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Ellipse 33">
                <a:extLst>
                  <a:ext uri="{FF2B5EF4-FFF2-40B4-BE49-F238E27FC236}">
                    <a16:creationId xmlns:a16="http://schemas.microsoft.com/office/drawing/2014/main" id="{91EF0E17-B0F2-49C3-BD6A-B77577963820}"/>
                  </a:ext>
                </a:extLst>
              </p:cNvPr>
              <p:cNvSpPr/>
              <p:nvPr/>
            </p:nvSpPr>
            <p:spPr>
              <a:xfrm>
                <a:off x="4135024" y="4715892"/>
                <a:ext cx="914400" cy="914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fr-F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34" name="Ellipse 33">
                <a:extLst>
                  <a:ext uri="{FF2B5EF4-FFF2-40B4-BE49-F238E27FC236}">
                    <a16:creationId xmlns:a16="http://schemas.microsoft.com/office/drawing/2014/main" id="{91EF0E17-B0F2-49C3-BD6A-B775779638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5024" y="4715892"/>
                <a:ext cx="914400" cy="914400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Connecteur droit avec flèche 34">
            <a:extLst>
              <a:ext uri="{FF2B5EF4-FFF2-40B4-BE49-F238E27FC236}">
                <a16:creationId xmlns:a16="http://schemas.microsoft.com/office/drawing/2014/main" id="{401C90FA-C7B6-4EF7-86B9-B8443DB46708}"/>
              </a:ext>
            </a:extLst>
          </p:cNvPr>
          <p:cNvCxnSpPr>
            <a:cxnSpLocks/>
          </p:cNvCxnSpPr>
          <p:nvPr/>
        </p:nvCxnSpPr>
        <p:spPr>
          <a:xfrm>
            <a:off x="5049424" y="2971550"/>
            <a:ext cx="2819400" cy="0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6" name="Connecteur droit avec flèche 35">
            <a:extLst>
              <a:ext uri="{FF2B5EF4-FFF2-40B4-BE49-F238E27FC236}">
                <a16:creationId xmlns:a16="http://schemas.microsoft.com/office/drawing/2014/main" id="{860ED687-AC69-4414-8458-FA157CBFD23A}"/>
              </a:ext>
            </a:extLst>
          </p:cNvPr>
          <p:cNvCxnSpPr>
            <a:cxnSpLocks/>
          </p:cNvCxnSpPr>
          <p:nvPr/>
        </p:nvCxnSpPr>
        <p:spPr>
          <a:xfrm>
            <a:off x="5049424" y="4076449"/>
            <a:ext cx="2819400" cy="0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7" name="Connecteur droit avec flèche 36">
            <a:extLst>
              <a:ext uri="{FF2B5EF4-FFF2-40B4-BE49-F238E27FC236}">
                <a16:creationId xmlns:a16="http://schemas.microsoft.com/office/drawing/2014/main" id="{821A3AD9-9E00-478A-B156-92516683888E}"/>
              </a:ext>
            </a:extLst>
          </p:cNvPr>
          <p:cNvCxnSpPr>
            <a:cxnSpLocks/>
          </p:cNvCxnSpPr>
          <p:nvPr/>
        </p:nvCxnSpPr>
        <p:spPr>
          <a:xfrm>
            <a:off x="5049424" y="5173092"/>
            <a:ext cx="2819400" cy="0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ZoneTexte 41">
                <a:extLst>
                  <a:ext uri="{FF2B5EF4-FFF2-40B4-BE49-F238E27FC236}">
                    <a16:creationId xmlns:a16="http://schemas.microsoft.com/office/drawing/2014/main" id="{07D8BD5C-54C7-4080-B3E7-50D6513B1157}"/>
                  </a:ext>
                </a:extLst>
              </p:cNvPr>
              <p:cNvSpPr txBox="1"/>
              <p:nvPr/>
            </p:nvSpPr>
            <p:spPr>
              <a:xfrm>
                <a:off x="7881357" y="2742076"/>
                <a:ext cx="36663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42" name="ZoneTexte 41">
                <a:extLst>
                  <a:ext uri="{FF2B5EF4-FFF2-40B4-BE49-F238E27FC236}">
                    <a16:creationId xmlns:a16="http://schemas.microsoft.com/office/drawing/2014/main" id="{07D8BD5C-54C7-4080-B3E7-50D6513B11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1357" y="2742076"/>
                <a:ext cx="366639" cy="369332"/>
              </a:xfrm>
              <a:prstGeom prst="rect">
                <a:avLst/>
              </a:prstGeom>
              <a:blipFill>
                <a:blip r:embed="rId9"/>
                <a:stretch>
                  <a:fillRect l="-20000" r="-6667" b="-2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ZoneTexte 42">
                <a:extLst>
                  <a:ext uri="{FF2B5EF4-FFF2-40B4-BE49-F238E27FC236}">
                    <a16:creationId xmlns:a16="http://schemas.microsoft.com/office/drawing/2014/main" id="{FED40065-CB98-4E19-8E31-ED1DA0275A26}"/>
                  </a:ext>
                </a:extLst>
              </p:cNvPr>
              <p:cNvSpPr txBox="1"/>
              <p:nvPr/>
            </p:nvSpPr>
            <p:spPr>
              <a:xfrm>
                <a:off x="7877799" y="3857096"/>
                <a:ext cx="37375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43" name="ZoneTexte 42">
                <a:extLst>
                  <a:ext uri="{FF2B5EF4-FFF2-40B4-BE49-F238E27FC236}">
                    <a16:creationId xmlns:a16="http://schemas.microsoft.com/office/drawing/2014/main" id="{FED40065-CB98-4E19-8E31-ED1DA0275A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7799" y="3857096"/>
                <a:ext cx="373757" cy="369332"/>
              </a:xfrm>
              <a:prstGeom prst="rect">
                <a:avLst/>
              </a:prstGeom>
              <a:blipFill>
                <a:blip r:embed="rId10"/>
                <a:stretch>
                  <a:fillRect l="-19355" r="-4839" b="-2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ZoneTexte 43">
                <a:extLst>
                  <a:ext uri="{FF2B5EF4-FFF2-40B4-BE49-F238E27FC236}">
                    <a16:creationId xmlns:a16="http://schemas.microsoft.com/office/drawing/2014/main" id="{60A70263-FA31-488C-AA98-CA271A2FA25B}"/>
                  </a:ext>
                </a:extLst>
              </p:cNvPr>
              <p:cNvSpPr txBox="1"/>
              <p:nvPr/>
            </p:nvSpPr>
            <p:spPr>
              <a:xfrm>
                <a:off x="7877799" y="4939333"/>
                <a:ext cx="37375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44" name="ZoneTexte 43">
                <a:extLst>
                  <a:ext uri="{FF2B5EF4-FFF2-40B4-BE49-F238E27FC236}">
                    <a16:creationId xmlns:a16="http://schemas.microsoft.com/office/drawing/2014/main" id="{60A70263-FA31-488C-AA98-CA271A2FA2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7799" y="4939333"/>
                <a:ext cx="373757" cy="369332"/>
              </a:xfrm>
              <a:prstGeom prst="rect">
                <a:avLst/>
              </a:prstGeom>
              <a:blipFill>
                <a:blip r:embed="rId11"/>
                <a:stretch>
                  <a:fillRect l="-19355" r="-4839" b="-2459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ZoneTexte 51">
                <a:extLst>
                  <a:ext uri="{FF2B5EF4-FFF2-40B4-BE49-F238E27FC236}">
                    <a16:creationId xmlns:a16="http://schemas.microsoft.com/office/drawing/2014/main" id="{2D57108E-F0B3-4FC7-81ED-D041C20B7D13}"/>
                  </a:ext>
                </a:extLst>
              </p:cNvPr>
              <p:cNvSpPr txBox="1"/>
              <p:nvPr/>
            </p:nvSpPr>
            <p:spPr>
              <a:xfrm>
                <a:off x="3356932" y="2403848"/>
                <a:ext cx="60960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fr-FR" sz="240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fr-FR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FR" sz="2400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fr-FR" sz="24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fr-FR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fr-FR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FR" sz="24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24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52" name="ZoneTexte 51">
                <a:extLst>
                  <a:ext uri="{FF2B5EF4-FFF2-40B4-BE49-F238E27FC236}">
                    <a16:creationId xmlns:a16="http://schemas.microsoft.com/office/drawing/2014/main" id="{2D57108E-F0B3-4FC7-81ED-D041C20B7D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6932" y="2403848"/>
                <a:ext cx="6096000" cy="461665"/>
              </a:xfrm>
              <a:prstGeom prst="rect">
                <a:avLst/>
              </a:prstGeom>
              <a:blipFill>
                <a:blip r:embed="rId12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ZoneTexte 61">
                <a:extLst>
                  <a:ext uri="{FF2B5EF4-FFF2-40B4-BE49-F238E27FC236}">
                    <a16:creationId xmlns:a16="http://schemas.microsoft.com/office/drawing/2014/main" id="{5E4EFF41-DC56-41B7-959D-DCD706C50C83}"/>
                  </a:ext>
                </a:extLst>
              </p:cNvPr>
              <p:cNvSpPr txBox="1"/>
              <p:nvPr/>
            </p:nvSpPr>
            <p:spPr>
              <a:xfrm>
                <a:off x="3356932" y="3508747"/>
                <a:ext cx="60960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fr-FR" sz="240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fr-FR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fr-FR" sz="2400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fr-FR" sz="24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fr-FR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fr-FR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fr-FR" sz="24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24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62" name="ZoneTexte 61">
                <a:extLst>
                  <a:ext uri="{FF2B5EF4-FFF2-40B4-BE49-F238E27FC236}">
                    <a16:creationId xmlns:a16="http://schemas.microsoft.com/office/drawing/2014/main" id="{5E4EFF41-DC56-41B7-959D-DCD706C50C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6932" y="3508747"/>
                <a:ext cx="6096000" cy="461665"/>
              </a:xfrm>
              <a:prstGeom prst="rect">
                <a:avLst/>
              </a:prstGeom>
              <a:blipFill>
                <a:blip r:embed="rId13"/>
                <a:stretch>
                  <a:fillRect b="-18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ZoneTexte 62">
                <a:extLst>
                  <a:ext uri="{FF2B5EF4-FFF2-40B4-BE49-F238E27FC236}">
                    <a16:creationId xmlns:a16="http://schemas.microsoft.com/office/drawing/2014/main" id="{072C273B-0E6C-4835-8D2D-A67973B6CEE2}"/>
                  </a:ext>
                </a:extLst>
              </p:cNvPr>
              <p:cNvSpPr txBox="1"/>
              <p:nvPr/>
            </p:nvSpPr>
            <p:spPr>
              <a:xfrm>
                <a:off x="3356932" y="4631429"/>
                <a:ext cx="60960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fr-FR" sz="240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fr-FR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fr-FR" sz="2400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fr-FR" sz="24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fr-FR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fr-FR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fr-FR" sz="24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24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63" name="ZoneTexte 62">
                <a:extLst>
                  <a:ext uri="{FF2B5EF4-FFF2-40B4-BE49-F238E27FC236}">
                    <a16:creationId xmlns:a16="http://schemas.microsoft.com/office/drawing/2014/main" id="{072C273B-0E6C-4835-8D2D-A67973B6CE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6932" y="4631429"/>
                <a:ext cx="6096000" cy="461665"/>
              </a:xfrm>
              <a:prstGeom prst="rect">
                <a:avLst/>
              </a:prstGeom>
              <a:blipFill>
                <a:blip r:embed="rId14"/>
                <a:stretch>
                  <a:fillRect b="-18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ZoneTexte 68">
                <a:extLst>
                  <a:ext uri="{FF2B5EF4-FFF2-40B4-BE49-F238E27FC236}">
                    <a16:creationId xmlns:a16="http://schemas.microsoft.com/office/drawing/2014/main" id="{E8DFF7A9-C323-4F76-838B-70732C069043}"/>
                  </a:ext>
                </a:extLst>
              </p:cNvPr>
              <p:cNvSpPr txBox="1"/>
              <p:nvPr/>
            </p:nvSpPr>
            <p:spPr>
              <a:xfrm>
                <a:off x="9164892" y="4221718"/>
                <a:ext cx="1325811" cy="9782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fr-FR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24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fr-FR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fr-FR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24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fr-FR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fr-FR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24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fr-FR" sz="2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69" name="ZoneTexte 68">
                <a:extLst>
                  <a:ext uri="{FF2B5EF4-FFF2-40B4-BE49-F238E27FC236}">
                    <a16:creationId xmlns:a16="http://schemas.microsoft.com/office/drawing/2014/main" id="{E8DFF7A9-C323-4F76-838B-70732C0690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4892" y="4221718"/>
                <a:ext cx="1325811" cy="97828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ZoneTexte 69">
                <a:extLst>
                  <a:ext uri="{FF2B5EF4-FFF2-40B4-BE49-F238E27FC236}">
                    <a16:creationId xmlns:a16="http://schemas.microsoft.com/office/drawing/2014/main" id="{CE76C936-CFD3-4F95-BA05-A8000AEC549A}"/>
                  </a:ext>
                </a:extLst>
              </p:cNvPr>
              <p:cNvSpPr txBox="1"/>
              <p:nvPr/>
            </p:nvSpPr>
            <p:spPr>
              <a:xfrm>
                <a:off x="9164892" y="2861728"/>
                <a:ext cx="1398523" cy="11890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fr-FR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fr-F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fr-FR" sz="2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2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fr-FR" sz="2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fr-FR" sz="2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2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fr-FR" sz="2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fr-FR" sz="2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2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fr-FR" sz="2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70" name="ZoneTexte 69">
                <a:extLst>
                  <a:ext uri="{FF2B5EF4-FFF2-40B4-BE49-F238E27FC236}">
                    <a16:creationId xmlns:a16="http://schemas.microsoft.com/office/drawing/2014/main" id="{CE76C936-CFD3-4F95-BA05-A8000AEC54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4892" y="2861728"/>
                <a:ext cx="1398523" cy="1189043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Espace réservé du numéro de diapositive 70">
            <a:extLst>
              <a:ext uri="{FF2B5EF4-FFF2-40B4-BE49-F238E27FC236}">
                <a16:creationId xmlns:a16="http://schemas.microsoft.com/office/drawing/2014/main" id="{53FD679A-97AC-41FE-ADAE-3947F75F93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53211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9" grpId="0"/>
      <p:bldP spid="30" grpId="0"/>
      <p:bldP spid="31" grpId="0"/>
      <p:bldP spid="32" grpId="0"/>
      <p:bldP spid="33" grpId="0" animBg="1"/>
      <p:bldP spid="34" grpId="0" animBg="1"/>
      <p:bldP spid="42" grpId="0"/>
      <p:bldP spid="43" grpId="0"/>
      <p:bldP spid="44" grpId="0"/>
      <p:bldP spid="52" grpId="0"/>
      <p:bldP spid="62" grpId="0"/>
      <p:bldP spid="63" grpId="0"/>
      <p:bldP spid="69" grpId="0"/>
      <p:bldP spid="7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53A5980-18F8-4698-9828-5D3E3ED64E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 multi-perceptron</a:t>
            </a:r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96D67F6B-00A7-44E2-9268-B46B5DB6830B}"/>
              </a:ext>
            </a:extLst>
          </p:cNvPr>
          <p:cNvSpPr/>
          <p:nvPr/>
        </p:nvSpPr>
        <p:spPr>
          <a:xfrm>
            <a:off x="3619500" y="2127193"/>
            <a:ext cx="512445" cy="5124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FF3CBA76-657A-4F8E-A808-3216FE09A60D}"/>
              </a:ext>
            </a:extLst>
          </p:cNvPr>
          <p:cNvSpPr/>
          <p:nvPr/>
        </p:nvSpPr>
        <p:spPr>
          <a:xfrm>
            <a:off x="3619500" y="2969273"/>
            <a:ext cx="512445" cy="5124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6C1D8CC7-A199-460D-90A8-AC4841DE598C}"/>
              </a:ext>
            </a:extLst>
          </p:cNvPr>
          <p:cNvSpPr/>
          <p:nvPr/>
        </p:nvSpPr>
        <p:spPr>
          <a:xfrm>
            <a:off x="3619500" y="3811353"/>
            <a:ext cx="512445" cy="5124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DE678C9D-0962-483B-AB8A-891032CC653F}"/>
              </a:ext>
            </a:extLst>
          </p:cNvPr>
          <p:cNvSpPr/>
          <p:nvPr/>
        </p:nvSpPr>
        <p:spPr>
          <a:xfrm>
            <a:off x="5334000" y="4067575"/>
            <a:ext cx="512445" cy="5124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F39595C4-E9A9-4ECE-BE3C-D15128B9743D}"/>
              </a:ext>
            </a:extLst>
          </p:cNvPr>
          <p:cNvSpPr/>
          <p:nvPr/>
        </p:nvSpPr>
        <p:spPr>
          <a:xfrm>
            <a:off x="5333999" y="3298908"/>
            <a:ext cx="512445" cy="5124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AE39CB67-9B6B-4FE6-91F0-4997DD0AC0E8}"/>
              </a:ext>
            </a:extLst>
          </p:cNvPr>
          <p:cNvSpPr/>
          <p:nvPr/>
        </p:nvSpPr>
        <p:spPr>
          <a:xfrm>
            <a:off x="5333999" y="2530241"/>
            <a:ext cx="512445" cy="5124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D019C189-4123-4BFD-B4B3-8BF6ABD62FBC}"/>
              </a:ext>
            </a:extLst>
          </p:cNvPr>
          <p:cNvSpPr/>
          <p:nvPr/>
        </p:nvSpPr>
        <p:spPr>
          <a:xfrm>
            <a:off x="5333998" y="1761574"/>
            <a:ext cx="512445" cy="5124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EF3CD9A0-302A-4D5E-ABF4-88B70BEF4183}"/>
              </a:ext>
            </a:extLst>
          </p:cNvPr>
          <p:cNvSpPr/>
          <p:nvPr/>
        </p:nvSpPr>
        <p:spPr>
          <a:xfrm>
            <a:off x="7048498" y="3298908"/>
            <a:ext cx="512445" cy="5124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A7FA256B-FC6C-4BE0-9812-867A475618B9}"/>
              </a:ext>
            </a:extLst>
          </p:cNvPr>
          <p:cNvSpPr/>
          <p:nvPr/>
        </p:nvSpPr>
        <p:spPr>
          <a:xfrm>
            <a:off x="7048498" y="2530240"/>
            <a:ext cx="512445" cy="5124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086513B6-3A59-455A-8E47-DB5952FDCDD8}"/>
              </a:ext>
            </a:extLst>
          </p:cNvPr>
          <p:cNvSpPr/>
          <p:nvPr/>
        </p:nvSpPr>
        <p:spPr>
          <a:xfrm>
            <a:off x="8762997" y="2493535"/>
            <a:ext cx="512445" cy="5124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37FFA87E-6D1D-4C86-ABFC-0E0DA59D7B54}"/>
              </a:ext>
            </a:extLst>
          </p:cNvPr>
          <p:cNvCxnSpPr>
            <a:cxnSpLocks/>
            <a:stCxn id="4" idx="6"/>
            <a:endCxn id="10" idx="2"/>
          </p:cNvCxnSpPr>
          <p:nvPr/>
        </p:nvCxnSpPr>
        <p:spPr>
          <a:xfrm flipV="1">
            <a:off x="4131945" y="2017797"/>
            <a:ext cx="1202053" cy="3656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02A9CC36-3E95-4A6E-82EB-EE76FB591E08}"/>
              </a:ext>
            </a:extLst>
          </p:cNvPr>
          <p:cNvCxnSpPr>
            <a:cxnSpLocks/>
            <a:stCxn id="4" idx="6"/>
            <a:endCxn id="9" idx="2"/>
          </p:cNvCxnSpPr>
          <p:nvPr/>
        </p:nvCxnSpPr>
        <p:spPr>
          <a:xfrm>
            <a:off x="4131945" y="2383416"/>
            <a:ext cx="1202054" cy="4030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avec flèche 18">
            <a:extLst>
              <a:ext uri="{FF2B5EF4-FFF2-40B4-BE49-F238E27FC236}">
                <a16:creationId xmlns:a16="http://schemas.microsoft.com/office/drawing/2014/main" id="{2A0A3ED6-D3B9-4F9E-A27D-5AD2677199E2}"/>
              </a:ext>
            </a:extLst>
          </p:cNvPr>
          <p:cNvCxnSpPr>
            <a:cxnSpLocks/>
            <a:stCxn id="4" idx="6"/>
            <a:endCxn id="8" idx="2"/>
          </p:cNvCxnSpPr>
          <p:nvPr/>
        </p:nvCxnSpPr>
        <p:spPr>
          <a:xfrm>
            <a:off x="4131945" y="2383416"/>
            <a:ext cx="1202054" cy="117171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EE847E3C-1566-4AAA-972A-744D6E94C76A}"/>
              </a:ext>
            </a:extLst>
          </p:cNvPr>
          <p:cNvCxnSpPr>
            <a:cxnSpLocks/>
            <a:stCxn id="4" idx="6"/>
            <a:endCxn id="7" idx="2"/>
          </p:cNvCxnSpPr>
          <p:nvPr/>
        </p:nvCxnSpPr>
        <p:spPr>
          <a:xfrm>
            <a:off x="4131945" y="2383416"/>
            <a:ext cx="1202055" cy="194038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A64DC278-7615-4CCE-861E-AE93D362C166}"/>
              </a:ext>
            </a:extLst>
          </p:cNvPr>
          <p:cNvCxnSpPr>
            <a:cxnSpLocks/>
            <a:stCxn id="5" idx="6"/>
            <a:endCxn id="10" idx="2"/>
          </p:cNvCxnSpPr>
          <p:nvPr/>
        </p:nvCxnSpPr>
        <p:spPr>
          <a:xfrm flipV="1">
            <a:off x="4131945" y="2017797"/>
            <a:ext cx="1202053" cy="12076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avec flèche 21">
            <a:extLst>
              <a:ext uri="{FF2B5EF4-FFF2-40B4-BE49-F238E27FC236}">
                <a16:creationId xmlns:a16="http://schemas.microsoft.com/office/drawing/2014/main" id="{BE89A73E-4CBE-4F8A-ACC1-99B34C510624}"/>
              </a:ext>
            </a:extLst>
          </p:cNvPr>
          <p:cNvCxnSpPr>
            <a:cxnSpLocks/>
            <a:stCxn id="5" idx="6"/>
            <a:endCxn id="8" idx="2"/>
          </p:cNvCxnSpPr>
          <p:nvPr/>
        </p:nvCxnSpPr>
        <p:spPr>
          <a:xfrm>
            <a:off x="4131945" y="3225496"/>
            <a:ext cx="1202054" cy="3296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avec flèche 22">
            <a:extLst>
              <a:ext uri="{FF2B5EF4-FFF2-40B4-BE49-F238E27FC236}">
                <a16:creationId xmlns:a16="http://schemas.microsoft.com/office/drawing/2014/main" id="{66DAB5C4-86C6-44F2-8982-C6DA991D20A4}"/>
              </a:ext>
            </a:extLst>
          </p:cNvPr>
          <p:cNvCxnSpPr>
            <a:cxnSpLocks/>
            <a:stCxn id="5" idx="6"/>
            <a:endCxn id="7" idx="2"/>
          </p:cNvCxnSpPr>
          <p:nvPr/>
        </p:nvCxnSpPr>
        <p:spPr>
          <a:xfrm>
            <a:off x="4131945" y="3225496"/>
            <a:ext cx="1202055" cy="10983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avec flèche 23">
            <a:extLst>
              <a:ext uri="{FF2B5EF4-FFF2-40B4-BE49-F238E27FC236}">
                <a16:creationId xmlns:a16="http://schemas.microsoft.com/office/drawing/2014/main" id="{134135E8-B45E-4D7B-AB1C-E6D5EDBE0CB4}"/>
              </a:ext>
            </a:extLst>
          </p:cNvPr>
          <p:cNvCxnSpPr>
            <a:cxnSpLocks/>
            <a:stCxn id="5" idx="6"/>
            <a:endCxn id="9" idx="2"/>
          </p:cNvCxnSpPr>
          <p:nvPr/>
        </p:nvCxnSpPr>
        <p:spPr>
          <a:xfrm flipV="1">
            <a:off x="4131945" y="2786464"/>
            <a:ext cx="1202054" cy="439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avec flèche 42">
            <a:extLst>
              <a:ext uri="{FF2B5EF4-FFF2-40B4-BE49-F238E27FC236}">
                <a16:creationId xmlns:a16="http://schemas.microsoft.com/office/drawing/2014/main" id="{F07DA48A-2C09-4FD0-8DCD-8AFF8ED20957}"/>
              </a:ext>
            </a:extLst>
          </p:cNvPr>
          <p:cNvCxnSpPr>
            <a:cxnSpLocks/>
            <a:stCxn id="6" idx="6"/>
            <a:endCxn id="10" idx="2"/>
          </p:cNvCxnSpPr>
          <p:nvPr/>
        </p:nvCxnSpPr>
        <p:spPr>
          <a:xfrm flipV="1">
            <a:off x="4131945" y="2017797"/>
            <a:ext cx="1202053" cy="20497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avec flèche 43">
            <a:extLst>
              <a:ext uri="{FF2B5EF4-FFF2-40B4-BE49-F238E27FC236}">
                <a16:creationId xmlns:a16="http://schemas.microsoft.com/office/drawing/2014/main" id="{539AB758-57C2-480E-98CF-189E46330539}"/>
              </a:ext>
            </a:extLst>
          </p:cNvPr>
          <p:cNvCxnSpPr>
            <a:cxnSpLocks/>
            <a:stCxn id="6" idx="6"/>
            <a:endCxn id="9" idx="2"/>
          </p:cNvCxnSpPr>
          <p:nvPr/>
        </p:nvCxnSpPr>
        <p:spPr>
          <a:xfrm flipV="1">
            <a:off x="4131945" y="2786464"/>
            <a:ext cx="1202054" cy="128111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eur droit avec flèche 44">
            <a:extLst>
              <a:ext uri="{FF2B5EF4-FFF2-40B4-BE49-F238E27FC236}">
                <a16:creationId xmlns:a16="http://schemas.microsoft.com/office/drawing/2014/main" id="{70E97762-75ED-4C8F-A47B-C7C83EDD2462}"/>
              </a:ext>
            </a:extLst>
          </p:cNvPr>
          <p:cNvCxnSpPr>
            <a:cxnSpLocks/>
            <a:stCxn id="6" idx="6"/>
            <a:endCxn id="8" idx="2"/>
          </p:cNvCxnSpPr>
          <p:nvPr/>
        </p:nvCxnSpPr>
        <p:spPr>
          <a:xfrm flipV="1">
            <a:off x="4131945" y="3555131"/>
            <a:ext cx="1202054" cy="5124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eur droit avec flèche 45">
            <a:extLst>
              <a:ext uri="{FF2B5EF4-FFF2-40B4-BE49-F238E27FC236}">
                <a16:creationId xmlns:a16="http://schemas.microsoft.com/office/drawing/2014/main" id="{582F3BA7-6978-46DE-8DA9-3511CA88DBAD}"/>
              </a:ext>
            </a:extLst>
          </p:cNvPr>
          <p:cNvCxnSpPr>
            <a:cxnSpLocks/>
            <a:stCxn id="6" idx="6"/>
            <a:endCxn id="7" idx="2"/>
          </p:cNvCxnSpPr>
          <p:nvPr/>
        </p:nvCxnSpPr>
        <p:spPr>
          <a:xfrm>
            <a:off x="4131945" y="4067576"/>
            <a:ext cx="1202055" cy="2562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eur droit avec flèche 54">
            <a:extLst>
              <a:ext uri="{FF2B5EF4-FFF2-40B4-BE49-F238E27FC236}">
                <a16:creationId xmlns:a16="http://schemas.microsoft.com/office/drawing/2014/main" id="{F4D2DE80-6349-4A12-BA89-CC6FC293A882}"/>
              </a:ext>
            </a:extLst>
          </p:cNvPr>
          <p:cNvCxnSpPr>
            <a:cxnSpLocks/>
            <a:stCxn id="10" idx="6"/>
            <a:endCxn id="12" idx="2"/>
          </p:cNvCxnSpPr>
          <p:nvPr/>
        </p:nvCxnSpPr>
        <p:spPr>
          <a:xfrm>
            <a:off x="5846443" y="2017797"/>
            <a:ext cx="1202055" cy="7686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cteur droit avec flèche 55">
            <a:extLst>
              <a:ext uri="{FF2B5EF4-FFF2-40B4-BE49-F238E27FC236}">
                <a16:creationId xmlns:a16="http://schemas.microsoft.com/office/drawing/2014/main" id="{F0F0FFF5-6878-4255-94E3-0ED88CD42587}"/>
              </a:ext>
            </a:extLst>
          </p:cNvPr>
          <p:cNvCxnSpPr>
            <a:cxnSpLocks/>
            <a:stCxn id="10" idx="6"/>
            <a:endCxn id="11" idx="2"/>
          </p:cNvCxnSpPr>
          <p:nvPr/>
        </p:nvCxnSpPr>
        <p:spPr>
          <a:xfrm>
            <a:off x="5846443" y="2017797"/>
            <a:ext cx="1202055" cy="15373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eur droit avec flèche 56">
            <a:extLst>
              <a:ext uri="{FF2B5EF4-FFF2-40B4-BE49-F238E27FC236}">
                <a16:creationId xmlns:a16="http://schemas.microsoft.com/office/drawing/2014/main" id="{8F700F41-95FE-40F3-AAB4-3761CA355B70}"/>
              </a:ext>
            </a:extLst>
          </p:cNvPr>
          <p:cNvCxnSpPr>
            <a:cxnSpLocks/>
            <a:stCxn id="9" idx="6"/>
            <a:endCxn id="12" idx="2"/>
          </p:cNvCxnSpPr>
          <p:nvPr/>
        </p:nvCxnSpPr>
        <p:spPr>
          <a:xfrm flipV="1">
            <a:off x="5846444" y="2786463"/>
            <a:ext cx="1202054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necteur droit avec flèche 63">
            <a:extLst>
              <a:ext uri="{FF2B5EF4-FFF2-40B4-BE49-F238E27FC236}">
                <a16:creationId xmlns:a16="http://schemas.microsoft.com/office/drawing/2014/main" id="{15E2FC03-E9F5-495A-9752-76D45F91BDDE}"/>
              </a:ext>
            </a:extLst>
          </p:cNvPr>
          <p:cNvCxnSpPr>
            <a:cxnSpLocks/>
            <a:stCxn id="9" idx="6"/>
            <a:endCxn id="11" idx="2"/>
          </p:cNvCxnSpPr>
          <p:nvPr/>
        </p:nvCxnSpPr>
        <p:spPr>
          <a:xfrm>
            <a:off x="5846444" y="2786464"/>
            <a:ext cx="1202054" cy="7686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eur droit avec flèche 64">
            <a:extLst>
              <a:ext uri="{FF2B5EF4-FFF2-40B4-BE49-F238E27FC236}">
                <a16:creationId xmlns:a16="http://schemas.microsoft.com/office/drawing/2014/main" id="{574E5647-84BA-4455-A7AE-A1860B5FD32E}"/>
              </a:ext>
            </a:extLst>
          </p:cNvPr>
          <p:cNvCxnSpPr>
            <a:cxnSpLocks/>
            <a:stCxn id="8" idx="6"/>
            <a:endCxn id="11" idx="2"/>
          </p:cNvCxnSpPr>
          <p:nvPr/>
        </p:nvCxnSpPr>
        <p:spPr>
          <a:xfrm>
            <a:off x="5846444" y="3555131"/>
            <a:ext cx="120205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eur droit avec flèche 65">
            <a:extLst>
              <a:ext uri="{FF2B5EF4-FFF2-40B4-BE49-F238E27FC236}">
                <a16:creationId xmlns:a16="http://schemas.microsoft.com/office/drawing/2014/main" id="{619807A0-B98D-4C8D-84B7-E0DF6409A0B1}"/>
              </a:ext>
            </a:extLst>
          </p:cNvPr>
          <p:cNvCxnSpPr>
            <a:cxnSpLocks/>
            <a:stCxn id="8" idx="6"/>
            <a:endCxn id="12" idx="2"/>
          </p:cNvCxnSpPr>
          <p:nvPr/>
        </p:nvCxnSpPr>
        <p:spPr>
          <a:xfrm flipV="1">
            <a:off x="5846444" y="2786463"/>
            <a:ext cx="1202054" cy="7686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cteur droit avec flèche 66">
            <a:extLst>
              <a:ext uri="{FF2B5EF4-FFF2-40B4-BE49-F238E27FC236}">
                <a16:creationId xmlns:a16="http://schemas.microsoft.com/office/drawing/2014/main" id="{B3F11114-D68C-4050-BA07-C27CA4A62B18}"/>
              </a:ext>
            </a:extLst>
          </p:cNvPr>
          <p:cNvCxnSpPr>
            <a:cxnSpLocks/>
            <a:stCxn id="7" idx="6"/>
            <a:endCxn id="12" idx="2"/>
          </p:cNvCxnSpPr>
          <p:nvPr/>
        </p:nvCxnSpPr>
        <p:spPr>
          <a:xfrm flipV="1">
            <a:off x="5846445" y="2786463"/>
            <a:ext cx="1202053" cy="15373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cteur droit avec flèche 67">
            <a:extLst>
              <a:ext uri="{FF2B5EF4-FFF2-40B4-BE49-F238E27FC236}">
                <a16:creationId xmlns:a16="http://schemas.microsoft.com/office/drawing/2014/main" id="{B3659335-F936-456C-93E5-66BEF6294C81}"/>
              </a:ext>
            </a:extLst>
          </p:cNvPr>
          <p:cNvCxnSpPr>
            <a:cxnSpLocks/>
            <a:stCxn id="7" idx="6"/>
            <a:endCxn id="11" idx="2"/>
          </p:cNvCxnSpPr>
          <p:nvPr/>
        </p:nvCxnSpPr>
        <p:spPr>
          <a:xfrm flipV="1">
            <a:off x="5846445" y="3555131"/>
            <a:ext cx="1202053" cy="7686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necteur droit avec flèche 78">
            <a:extLst>
              <a:ext uri="{FF2B5EF4-FFF2-40B4-BE49-F238E27FC236}">
                <a16:creationId xmlns:a16="http://schemas.microsoft.com/office/drawing/2014/main" id="{42779A18-1D9E-473E-8376-D7E4D9C0E229}"/>
              </a:ext>
            </a:extLst>
          </p:cNvPr>
          <p:cNvCxnSpPr>
            <a:cxnSpLocks/>
            <a:stCxn id="12" idx="6"/>
            <a:endCxn id="13" idx="2"/>
          </p:cNvCxnSpPr>
          <p:nvPr/>
        </p:nvCxnSpPr>
        <p:spPr>
          <a:xfrm flipV="1">
            <a:off x="7560943" y="2749758"/>
            <a:ext cx="1202054" cy="367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eur droit avec flèche 79">
            <a:extLst>
              <a:ext uri="{FF2B5EF4-FFF2-40B4-BE49-F238E27FC236}">
                <a16:creationId xmlns:a16="http://schemas.microsoft.com/office/drawing/2014/main" id="{C2E2EE7D-2450-4C33-89FF-07DA14F631C3}"/>
              </a:ext>
            </a:extLst>
          </p:cNvPr>
          <p:cNvCxnSpPr>
            <a:cxnSpLocks/>
            <a:stCxn id="11" idx="6"/>
            <a:endCxn id="13" idx="2"/>
          </p:cNvCxnSpPr>
          <p:nvPr/>
        </p:nvCxnSpPr>
        <p:spPr>
          <a:xfrm flipV="1">
            <a:off x="7560943" y="2749758"/>
            <a:ext cx="1202054" cy="8053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ZoneTexte 84">
                <a:extLst>
                  <a:ext uri="{FF2B5EF4-FFF2-40B4-BE49-F238E27FC236}">
                    <a16:creationId xmlns:a16="http://schemas.microsoft.com/office/drawing/2014/main" id="{FDCB5531-CF7B-47F3-AE63-A03E05601B63}"/>
                  </a:ext>
                </a:extLst>
              </p:cNvPr>
              <p:cNvSpPr txBox="1"/>
              <p:nvPr/>
            </p:nvSpPr>
            <p:spPr>
              <a:xfrm>
                <a:off x="1660913" y="2735863"/>
                <a:ext cx="1320105" cy="9775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fr-FR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fr-FR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fr-FR" sz="24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24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fr-FR" sz="24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fr-FR" sz="24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24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fr-FR" sz="24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fr-FR" sz="24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24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fr-FR" sz="24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85" name="ZoneTexte 84">
                <a:extLst>
                  <a:ext uri="{FF2B5EF4-FFF2-40B4-BE49-F238E27FC236}">
                    <a16:creationId xmlns:a16="http://schemas.microsoft.com/office/drawing/2014/main" id="{FDCB5531-CF7B-47F3-AE63-A03E05601B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0913" y="2735863"/>
                <a:ext cx="1320105" cy="9775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ZoneTexte 86">
                <a:extLst>
                  <a:ext uri="{FF2B5EF4-FFF2-40B4-BE49-F238E27FC236}">
                    <a16:creationId xmlns:a16="http://schemas.microsoft.com/office/drawing/2014/main" id="{186061E8-2156-4C46-93B4-9DA179919E37}"/>
                  </a:ext>
                </a:extLst>
              </p:cNvPr>
              <p:cNvSpPr txBox="1"/>
              <p:nvPr/>
            </p:nvSpPr>
            <p:spPr>
              <a:xfrm>
                <a:off x="2911636" y="4380530"/>
                <a:ext cx="1928178" cy="47699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fr-F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fr-FR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fr-FR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r>
                            <a:rPr lang="fr-F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fr-F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fr-F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87" name="ZoneTexte 86">
                <a:extLst>
                  <a:ext uri="{FF2B5EF4-FFF2-40B4-BE49-F238E27FC236}">
                    <a16:creationId xmlns:a16="http://schemas.microsoft.com/office/drawing/2014/main" id="{186061E8-2156-4C46-93B4-9DA179919E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1636" y="4380530"/>
                <a:ext cx="1928178" cy="476990"/>
              </a:xfrm>
              <a:prstGeom prst="rect">
                <a:avLst/>
              </a:prstGeom>
              <a:blipFill>
                <a:blip r:embed="rId3"/>
                <a:stretch>
                  <a:fillRect l="-949" r="-8544" b="-1025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1" name="Espace réservé du numéro de diapositive 120">
            <a:extLst>
              <a:ext uri="{FF2B5EF4-FFF2-40B4-BE49-F238E27FC236}">
                <a16:creationId xmlns:a16="http://schemas.microsoft.com/office/drawing/2014/main" id="{C998C61F-0633-4FA9-842F-12DEF3950B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/>
              <a:t>12</a:t>
            </a:fld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ZoneTexte 121">
                <a:extLst>
                  <a:ext uri="{FF2B5EF4-FFF2-40B4-BE49-F238E27FC236}">
                    <a16:creationId xmlns:a16="http://schemas.microsoft.com/office/drawing/2014/main" id="{897C1F9C-EE97-4BF1-BAD0-0BD16FC4C275}"/>
                  </a:ext>
                </a:extLst>
              </p:cNvPr>
              <p:cNvSpPr txBox="1"/>
              <p:nvPr/>
            </p:nvSpPr>
            <p:spPr>
              <a:xfrm>
                <a:off x="10257192" y="3039985"/>
                <a:ext cx="2457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122" name="ZoneTexte 121">
                <a:extLst>
                  <a:ext uri="{FF2B5EF4-FFF2-40B4-BE49-F238E27FC236}">
                    <a16:creationId xmlns:a16="http://schemas.microsoft.com/office/drawing/2014/main" id="{897C1F9C-EE97-4BF1-BAD0-0BD16FC4C2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57192" y="3039985"/>
                <a:ext cx="245708" cy="369332"/>
              </a:xfrm>
              <a:prstGeom prst="rect">
                <a:avLst/>
              </a:prstGeom>
              <a:blipFill>
                <a:blip r:embed="rId4"/>
                <a:stretch>
                  <a:fillRect l="-30000" r="-30000" b="-2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3" name="Connecteur droit avec flèche 122">
            <a:extLst>
              <a:ext uri="{FF2B5EF4-FFF2-40B4-BE49-F238E27FC236}">
                <a16:creationId xmlns:a16="http://schemas.microsoft.com/office/drawing/2014/main" id="{E2074D62-7099-4079-9A83-D325321D176F}"/>
              </a:ext>
            </a:extLst>
          </p:cNvPr>
          <p:cNvCxnSpPr>
            <a:cxnSpLocks/>
            <a:stCxn id="13" idx="6"/>
            <a:endCxn id="122" idx="1"/>
          </p:cNvCxnSpPr>
          <p:nvPr/>
        </p:nvCxnSpPr>
        <p:spPr>
          <a:xfrm>
            <a:off x="9275442" y="2749758"/>
            <a:ext cx="981750" cy="4748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ZoneTexte 125">
                <a:extLst>
                  <a:ext uri="{FF2B5EF4-FFF2-40B4-BE49-F238E27FC236}">
                    <a16:creationId xmlns:a16="http://schemas.microsoft.com/office/drawing/2014/main" id="{0637C29B-1632-48C1-8A4D-0170FF418168}"/>
                  </a:ext>
                </a:extLst>
              </p:cNvPr>
              <p:cNvSpPr txBox="1"/>
              <p:nvPr/>
            </p:nvSpPr>
            <p:spPr>
              <a:xfrm>
                <a:off x="835488" y="5619706"/>
                <a:ext cx="10323467" cy="6531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4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fr-FR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fr-FR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d>
                        <m:dPr>
                          <m:ctrlPr>
                            <a:rPr lang="fr-FR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fr-FR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p>
                              <m:r>
                                <a:rPr lang="fr-FR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(4)</m:t>
                              </m:r>
                            </m:sup>
                          </m:sSup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fr-FR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lang="fr-FR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(4)</m:t>
                              </m:r>
                            </m:sup>
                          </m:sSup>
                          <m:sSup>
                            <m:sSupPr>
                              <m:ctrlPr>
                                <a:rPr lang="fr-FR" sz="240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2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p>
                              <m:r>
                                <a:rPr lang="fr-FR" sz="2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(3)</m:t>
                              </m:r>
                            </m:sup>
                          </m:sSup>
                          <m:d>
                            <m:dPr>
                              <m:ctrlPr>
                                <a:rPr lang="fr-FR" sz="2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fr-FR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p>
                                  <m:r>
                                    <a:rPr lang="fr-FR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(3)</m:t>
                                  </m:r>
                                </m:sup>
                              </m:sSup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fr-FR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p>
                                  <m:r>
                                    <a:rPr lang="fr-FR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(3)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fr-FR" sz="240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sz="24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p>
                                  <m:r>
                                    <a:rPr lang="fr-FR" sz="24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(2)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fr-FR" sz="24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fr-FR" sz="2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fr-FR" sz="2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</m:e>
                                    <m:sup>
                                      <m:r>
                                        <a:rPr lang="fr-FR" sz="2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(2)</m:t>
                                      </m:r>
                                    </m:sup>
                                  </m:sSup>
                                  <m: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fr-FR" sz="2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fr-FR" sz="2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p>
                                      <m:r>
                                        <a:rPr lang="fr-FR" sz="2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(2)</m:t>
                                      </m:r>
                                    </m:sup>
                                  </m:sSup>
                                  <m:sSup>
                                    <m:sSupPr>
                                      <m:ctrlPr>
                                        <a:rPr lang="fr-FR" sz="240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fr-FR" sz="24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</m:e>
                                    <m:sup>
                                      <m:r>
                                        <a:rPr lang="fr-FR" sz="24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(1)</m:t>
                                      </m:r>
                                    </m:sup>
                                  </m:sSup>
                                  <m:r>
                                    <a:rPr lang="fr-FR" sz="24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p>
                                    <m:sSupPr>
                                      <m:ctrlPr>
                                        <a:rPr lang="fr-FR" sz="2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fr-FR" sz="2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</m:e>
                                    <m:sup>
                                      <m:r>
                                        <a:rPr lang="fr-FR" sz="2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(1)</m:t>
                                      </m:r>
                                    </m:sup>
                                  </m:sSup>
                                  <m: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fr-FR" sz="2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fr-FR" sz="2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p>
                                      <m:r>
                                        <a:rPr lang="fr-FR" sz="2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(1)</m:t>
                                      </m:r>
                                    </m:sup>
                                  </m:sSup>
                                  <m:r>
                                    <a:rPr lang="fr-FR" sz="2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fr-FR" sz="24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126" name="ZoneTexte 125">
                <a:extLst>
                  <a:ext uri="{FF2B5EF4-FFF2-40B4-BE49-F238E27FC236}">
                    <a16:creationId xmlns:a16="http://schemas.microsoft.com/office/drawing/2014/main" id="{0637C29B-1632-48C1-8A4D-0170FF4181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488" y="5619706"/>
                <a:ext cx="10323467" cy="653128"/>
              </a:xfrm>
              <a:prstGeom prst="rect">
                <a:avLst/>
              </a:prstGeom>
              <a:blipFill>
                <a:blip r:embed="rId5"/>
                <a:stretch>
                  <a:fillRect l="-12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ZoneTexte 127">
                <a:extLst>
                  <a:ext uri="{FF2B5EF4-FFF2-40B4-BE49-F238E27FC236}">
                    <a16:creationId xmlns:a16="http://schemas.microsoft.com/office/drawing/2014/main" id="{5F092E1F-5BA7-475C-97CE-CA8C6182FDFE}"/>
                  </a:ext>
                </a:extLst>
              </p:cNvPr>
              <p:cNvSpPr txBox="1"/>
              <p:nvPr/>
            </p:nvSpPr>
            <p:spPr>
              <a:xfrm>
                <a:off x="4626131" y="4733257"/>
                <a:ext cx="1928178" cy="47699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fr-F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  <m:r>
                        <a:rPr lang="fr-FR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fr-FR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r>
                            <a:rPr lang="fr-F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fr-F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fr-F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fr-F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128" name="ZoneTexte 127">
                <a:extLst>
                  <a:ext uri="{FF2B5EF4-FFF2-40B4-BE49-F238E27FC236}">
                    <a16:creationId xmlns:a16="http://schemas.microsoft.com/office/drawing/2014/main" id="{5F092E1F-5BA7-475C-97CE-CA8C6182FD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6131" y="4733257"/>
                <a:ext cx="1928178" cy="476990"/>
              </a:xfrm>
              <a:prstGeom prst="rect">
                <a:avLst/>
              </a:prstGeom>
              <a:blipFill>
                <a:blip r:embed="rId6"/>
                <a:stretch>
                  <a:fillRect l="-949" r="-8544" b="-1012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ZoneTexte 128">
                <a:extLst>
                  <a:ext uri="{FF2B5EF4-FFF2-40B4-BE49-F238E27FC236}">
                    <a16:creationId xmlns:a16="http://schemas.microsoft.com/office/drawing/2014/main" id="{6B0D83DC-C4F9-4FF1-9443-EE96629E8CFE}"/>
                  </a:ext>
                </a:extLst>
              </p:cNvPr>
              <p:cNvSpPr txBox="1"/>
              <p:nvPr/>
            </p:nvSpPr>
            <p:spPr>
              <a:xfrm>
                <a:off x="9094113" y="4680039"/>
                <a:ext cx="1928178" cy="47699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fr-F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(4)</m:t>
                          </m:r>
                        </m:sup>
                      </m:sSup>
                      <m:r>
                        <a:rPr lang="fr-FR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fr-FR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r>
                            <a:rPr lang="fr-F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(4)</m:t>
                          </m:r>
                        </m:sup>
                      </m:sSup>
                      <m:r>
                        <a:rPr lang="fr-F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fr-F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fr-F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fr-F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129" name="ZoneTexte 128">
                <a:extLst>
                  <a:ext uri="{FF2B5EF4-FFF2-40B4-BE49-F238E27FC236}">
                    <a16:creationId xmlns:a16="http://schemas.microsoft.com/office/drawing/2014/main" id="{6B0D83DC-C4F9-4FF1-9443-EE96629E8C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4113" y="4680039"/>
                <a:ext cx="1928178" cy="476990"/>
              </a:xfrm>
              <a:prstGeom prst="rect">
                <a:avLst/>
              </a:prstGeom>
              <a:blipFill>
                <a:blip r:embed="rId7"/>
                <a:stretch>
                  <a:fillRect l="-658" r="-9211" b="-769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ZoneTexte 129">
                <a:extLst>
                  <a:ext uri="{FF2B5EF4-FFF2-40B4-BE49-F238E27FC236}">
                    <a16:creationId xmlns:a16="http://schemas.microsoft.com/office/drawing/2014/main" id="{5E8E74B1-D20B-44DB-B182-8B772909C70C}"/>
                  </a:ext>
                </a:extLst>
              </p:cNvPr>
              <p:cNvSpPr txBox="1"/>
              <p:nvPr/>
            </p:nvSpPr>
            <p:spPr>
              <a:xfrm>
                <a:off x="6340631" y="3871994"/>
                <a:ext cx="1928178" cy="47699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fr-F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p>
                      <m:r>
                        <a:rPr lang="fr-FR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fr-FR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r>
                            <a:rPr lang="fr-F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p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fr-F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fr-F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fr-F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130" name="ZoneTexte 129">
                <a:extLst>
                  <a:ext uri="{FF2B5EF4-FFF2-40B4-BE49-F238E27FC236}">
                    <a16:creationId xmlns:a16="http://schemas.microsoft.com/office/drawing/2014/main" id="{5E8E74B1-D20B-44DB-B182-8B772909C7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0631" y="3871994"/>
                <a:ext cx="1928178" cy="476990"/>
              </a:xfrm>
              <a:prstGeom prst="rect">
                <a:avLst/>
              </a:prstGeom>
              <a:blipFill>
                <a:blip r:embed="rId8"/>
                <a:stretch>
                  <a:fillRect l="-633" r="-8861" b="-1153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A6DB047A-ABAE-C961-CB12-CFCA51E4DF46}"/>
              </a:ext>
            </a:extLst>
          </p:cNvPr>
          <p:cNvCxnSpPr>
            <a:cxnSpLocks/>
            <a:stCxn id="85" idx="3"/>
            <a:endCxn id="4" idx="3"/>
          </p:cNvCxnSpPr>
          <p:nvPr/>
        </p:nvCxnSpPr>
        <p:spPr>
          <a:xfrm flipV="1">
            <a:off x="2981018" y="2564592"/>
            <a:ext cx="713528" cy="6600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24F43DA7-56F8-3F7E-BB8D-C18C24A848F8}"/>
              </a:ext>
            </a:extLst>
          </p:cNvPr>
          <p:cNvCxnSpPr>
            <a:cxnSpLocks/>
          </p:cNvCxnSpPr>
          <p:nvPr/>
        </p:nvCxnSpPr>
        <p:spPr>
          <a:xfrm>
            <a:off x="3007620" y="3195863"/>
            <a:ext cx="638482" cy="8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Connecteur droit avec flèche 28">
            <a:extLst>
              <a:ext uri="{FF2B5EF4-FFF2-40B4-BE49-F238E27FC236}">
                <a16:creationId xmlns:a16="http://schemas.microsoft.com/office/drawing/2014/main" id="{E0AC41BF-59A6-59A9-DE90-F4A4A72562BA}"/>
              </a:ext>
            </a:extLst>
          </p:cNvPr>
          <p:cNvCxnSpPr>
            <a:cxnSpLocks/>
          </p:cNvCxnSpPr>
          <p:nvPr/>
        </p:nvCxnSpPr>
        <p:spPr>
          <a:xfrm>
            <a:off x="2981018" y="3253440"/>
            <a:ext cx="638482" cy="8429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Ellipse 2">
            <a:extLst>
              <a:ext uri="{FF2B5EF4-FFF2-40B4-BE49-F238E27FC236}">
                <a16:creationId xmlns:a16="http://schemas.microsoft.com/office/drawing/2014/main" id="{6C806C9E-14B2-93A3-C23F-96D19E1A9668}"/>
              </a:ext>
            </a:extLst>
          </p:cNvPr>
          <p:cNvSpPr/>
          <p:nvPr/>
        </p:nvSpPr>
        <p:spPr>
          <a:xfrm>
            <a:off x="8762997" y="3298907"/>
            <a:ext cx="512445" cy="5124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7" name="Connecteur droit avec flèche 26">
            <a:extLst>
              <a:ext uri="{FF2B5EF4-FFF2-40B4-BE49-F238E27FC236}">
                <a16:creationId xmlns:a16="http://schemas.microsoft.com/office/drawing/2014/main" id="{41692A27-68D7-6855-625E-26E40226AC42}"/>
              </a:ext>
            </a:extLst>
          </p:cNvPr>
          <p:cNvCxnSpPr>
            <a:cxnSpLocks/>
            <a:stCxn id="11" idx="6"/>
            <a:endCxn id="3" idx="2"/>
          </p:cNvCxnSpPr>
          <p:nvPr/>
        </p:nvCxnSpPr>
        <p:spPr>
          <a:xfrm flipV="1">
            <a:off x="7560943" y="3555130"/>
            <a:ext cx="1202054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avec flèche 30">
            <a:extLst>
              <a:ext uri="{FF2B5EF4-FFF2-40B4-BE49-F238E27FC236}">
                <a16:creationId xmlns:a16="http://schemas.microsoft.com/office/drawing/2014/main" id="{0295E152-7E26-9794-5FE8-755935445719}"/>
              </a:ext>
            </a:extLst>
          </p:cNvPr>
          <p:cNvCxnSpPr>
            <a:cxnSpLocks/>
            <a:stCxn id="12" idx="6"/>
            <a:endCxn id="3" idx="2"/>
          </p:cNvCxnSpPr>
          <p:nvPr/>
        </p:nvCxnSpPr>
        <p:spPr>
          <a:xfrm>
            <a:off x="7560943" y="2786463"/>
            <a:ext cx="1202054" cy="7686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avec flèche 33">
            <a:extLst>
              <a:ext uri="{FF2B5EF4-FFF2-40B4-BE49-F238E27FC236}">
                <a16:creationId xmlns:a16="http://schemas.microsoft.com/office/drawing/2014/main" id="{1ED998B0-A151-423B-89B8-E06772DBBD5E}"/>
              </a:ext>
            </a:extLst>
          </p:cNvPr>
          <p:cNvCxnSpPr>
            <a:cxnSpLocks/>
            <a:endCxn id="122" idx="1"/>
          </p:cNvCxnSpPr>
          <p:nvPr/>
        </p:nvCxnSpPr>
        <p:spPr>
          <a:xfrm flipV="1">
            <a:off x="9275442" y="3224651"/>
            <a:ext cx="981750" cy="33678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0105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D662D95-D1EC-4DBA-B0C3-02798759E9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0" y="3011880"/>
            <a:ext cx="2871298" cy="834239"/>
          </a:xfrm>
        </p:spPr>
        <p:txBody>
          <a:bodyPr>
            <a:normAutofit/>
          </a:bodyPr>
          <a:lstStyle/>
          <a:p>
            <a:pPr algn="l"/>
            <a:r>
              <a:rPr lang="fr-FR" sz="4400" dirty="0"/>
              <a:t>Questions ?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9734576-131F-493B-9C5D-513D476B95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767416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D662D95-D1EC-4DBA-B0C3-02798759E9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50228" y="3011880"/>
            <a:ext cx="7567344" cy="834239"/>
          </a:xfrm>
        </p:spPr>
        <p:txBody>
          <a:bodyPr>
            <a:normAutofit/>
          </a:bodyPr>
          <a:lstStyle/>
          <a:p>
            <a:pPr algn="l"/>
            <a:r>
              <a:rPr lang="fr-FR" sz="4400" dirty="0"/>
              <a:t>II – Convolution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9734576-131F-493B-9C5D-513D476B95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299445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53A5980-18F8-4698-9828-5D3E3ED64E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Une approche biologique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435B82B-67EC-4425-991F-84AE475A2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/>
              <a:t>15</a:t>
            </a:fld>
            <a:endParaRPr lang="fr-FR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1FA6B5C5-DABC-49C7-7F25-D7E888B03698}"/>
              </a:ext>
            </a:extLst>
          </p:cNvPr>
          <p:cNvSpPr txBox="1"/>
          <p:nvPr/>
        </p:nvSpPr>
        <p:spPr>
          <a:xfrm>
            <a:off x="8337979" y="5987018"/>
            <a:ext cx="1796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Luminosité</a:t>
            </a:r>
            <a:r>
              <a:rPr lang="de-DE" dirty="0"/>
              <a:t> </a:t>
            </a:r>
            <a:r>
              <a:rPr lang="de-DE" dirty="0" err="1"/>
              <a:t>pixels</a:t>
            </a:r>
            <a:endParaRPr lang="de-DE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0DFE45AA-2F5D-87C2-C444-35478D0330EC}"/>
              </a:ext>
            </a:extLst>
          </p:cNvPr>
          <p:cNvSpPr txBox="1"/>
          <p:nvPr/>
        </p:nvSpPr>
        <p:spPr>
          <a:xfrm>
            <a:off x="7707325" y="5300728"/>
            <a:ext cx="3058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Corrélation</a:t>
            </a:r>
            <a:r>
              <a:rPr lang="de-DE" dirty="0"/>
              <a:t> entre </a:t>
            </a:r>
            <a:r>
              <a:rPr lang="de-DE" dirty="0" err="1"/>
              <a:t>pixels</a:t>
            </a:r>
            <a:r>
              <a:rPr lang="de-DE" dirty="0"/>
              <a:t> </a:t>
            </a:r>
            <a:r>
              <a:rPr lang="de-DE" dirty="0" err="1"/>
              <a:t>voisins</a:t>
            </a:r>
            <a:endParaRPr lang="de-DE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8E11A4AD-498B-6A32-A079-47E68D84D569}"/>
              </a:ext>
            </a:extLst>
          </p:cNvPr>
          <p:cNvSpPr txBox="1"/>
          <p:nvPr/>
        </p:nvSpPr>
        <p:spPr>
          <a:xfrm>
            <a:off x="7170228" y="4278801"/>
            <a:ext cx="38681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/>
              <a:t>Identification</a:t>
            </a:r>
            <a:r>
              <a:rPr lang="de-DE" dirty="0"/>
              <a:t> </a:t>
            </a:r>
            <a:r>
              <a:rPr lang="de-DE" b="1" dirty="0" err="1"/>
              <a:t>features</a:t>
            </a:r>
            <a:r>
              <a:rPr lang="de-DE" b="1" dirty="0"/>
              <a:t>/</a:t>
            </a:r>
            <a:r>
              <a:rPr lang="de-DE" b="1" dirty="0" err="1"/>
              <a:t>caractéristiques</a:t>
            </a:r>
            <a:endParaRPr lang="de-DE" b="1" dirty="0"/>
          </a:p>
          <a:p>
            <a:pPr algn="ctr"/>
            <a:r>
              <a:rPr lang="de-DE" b="1" dirty="0"/>
              <a:t>de </a:t>
            </a:r>
            <a:r>
              <a:rPr lang="de-DE" b="1" dirty="0" err="1"/>
              <a:t>bas</a:t>
            </a:r>
            <a:r>
              <a:rPr lang="de-DE" b="1" dirty="0"/>
              <a:t> </a:t>
            </a:r>
            <a:r>
              <a:rPr lang="de-DE" b="1" dirty="0" err="1"/>
              <a:t>niveau</a:t>
            </a:r>
            <a:endParaRPr lang="de-DE" b="1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72A0BFB3-A3F1-40A1-CAE7-12D6CFB082E5}"/>
              </a:ext>
            </a:extLst>
          </p:cNvPr>
          <p:cNvSpPr txBox="1"/>
          <p:nvPr/>
        </p:nvSpPr>
        <p:spPr>
          <a:xfrm>
            <a:off x="7196179" y="3055400"/>
            <a:ext cx="36620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/>
              <a:t>Identification</a:t>
            </a:r>
            <a:r>
              <a:rPr lang="de-DE" dirty="0"/>
              <a:t> </a:t>
            </a:r>
            <a:r>
              <a:rPr lang="de-DE" dirty="0" err="1"/>
              <a:t>formes</a:t>
            </a:r>
            <a:r>
              <a:rPr lang="de-DE" dirty="0"/>
              <a:t> </a:t>
            </a:r>
            <a:r>
              <a:rPr lang="de-DE" dirty="0" err="1"/>
              <a:t>complexes</a:t>
            </a:r>
            <a:endParaRPr lang="de-DE" dirty="0"/>
          </a:p>
          <a:p>
            <a:pPr algn="ctr"/>
            <a:r>
              <a:rPr lang="de-DE" b="1" dirty="0"/>
              <a:t>Features de haut </a:t>
            </a:r>
            <a:r>
              <a:rPr lang="de-DE" b="1" dirty="0" err="1"/>
              <a:t>niveau</a:t>
            </a:r>
            <a:r>
              <a:rPr lang="de-DE" b="1" dirty="0"/>
              <a:t> </a:t>
            </a:r>
            <a:r>
              <a:rPr lang="de-DE" b="1" dirty="0" err="1"/>
              <a:t>sémantique</a:t>
            </a:r>
            <a:endParaRPr lang="de-DE" b="1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EF2A7D4A-7C7F-2D76-B94F-40EF88F25695}"/>
              </a:ext>
            </a:extLst>
          </p:cNvPr>
          <p:cNvSpPr txBox="1"/>
          <p:nvPr/>
        </p:nvSpPr>
        <p:spPr>
          <a:xfrm>
            <a:off x="7995564" y="1196469"/>
            <a:ext cx="2063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Identification</a:t>
            </a:r>
            <a:r>
              <a:rPr lang="de-DE" dirty="0"/>
              <a:t> </a:t>
            </a:r>
            <a:r>
              <a:rPr lang="de-DE" dirty="0" err="1"/>
              <a:t>visage</a:t>
            </a:r>
            <a:endParaRPr lang="de-DE" dirty="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6712834D-0D17-23AD-A839-F73BAFDDC391}"/>
              </a:ext>
            </a:extLst>
          </p:cNvPr>
          <p:cNvSpPr txBox="1"/>
          <p:nvPr/>
        </p:nvSpPr>
        <p:spPr>
          <a:xfrm>
            <a:off x="7537061" y="2088386"/>
            <a:ext cx="2905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Identification</a:t>
            </a:r>
            <a:r>
              <a:rPr lang="de-DE" dirty="0"/>
              <a:t> </a:t>
            </a:r>
            <a:r>
              <a:rPr lang="de-DE" dirty="0" err="1"/>
              <a:t>bouche</a:t>
            </a:r>
            <a:r>
              <a:rPr lang="de-DE" dirty="0"/>
              <a:t>, </a:t>
            </a:r>
            <a:r>
              <a:rPr lang="de-DE" dirty="0" err="1"/>
              <a:t>yeux</a:t>
            </a:r>
            <a:r>
              <a:rPr lang="de-DE" dirty="0"/>
              <a:t>…</a:t>
            </a:r>
          </a:p>
        </p:txBody>
      </p:sp>
      <p:sp>
        <p:nvSpPr>
          <p:cNvPr id="18" name="Flèche : haut 17">
            <a:extLst>
              <a:ext uri="{FF2B5EF4-FFF2-40B4-BE49-F238E27FC236}">
                <a16:creationId xmlns:a16="http://schemas.microsoft.com/office/drawing/2014/main" id="{60D982EE-2D05-C9C8-940E-3051BFB056FD}"/>
              </a:ext>
            </a:extLst>
          </p:cNvPr>
          <p:cNvSpPr/>
          <p:nvPr/>
        </p:nvSpPr>
        <p:spPr>
          <a:xfrm>
            <a:off x="9015029" y="5727416"/>
            <a:ext cx="154113" cy="32297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Flèche : haut 23">
            <a:extLst>
              <a:ext uri="{FF2B5EF4-FFF2-40B4-BE49-F238E27FC236}">
                <a16:creationId xmlns:a16="http://schemas.microsoft.com/office/drawing/2014/main" id="{7E9EA0B5-E9F7-6778-39FE-3485CF6B9A2C}"/>
              </a:ext>
            </a:extLst>
          </p:cNvPr>
          <p:cNvSpPr/>
          <p:nvPr/>
        </p:nvSpPr>
        <p:spPr>
          <a:xfrm>
            <a:off x="8989863" y="5034858"/>
            <a:ext cx="154113" cy="32297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Flèche : haut 25">
            <a:extLst>
              <a:ext uri="{FF2B5EF4-FFF2-40B4-BE49-F238E27FC236}">
                <a16:creationId xmlns:a16="http://schemas.microsoft.com/office/drawing/2014/main" id="{BDF8E7FA-A874-6805-4170-89CDCA10EA59}"/>
              </a:ext>
            </a:extLst>
          </p:cNvPr>
          <p:cNvSpPr/>
          <p:nvPr/>
        </p:nvSpPr>
        <p:spPr>
          <a:xfrm>
            <a:off x="8985295" y="2622696"/>
            <a:ext cx="154113" cy="32297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Flèche : haut 26">
            <a:extLst>
              <a:ext uri="{FF2B5EF4-FFF2-40B4-BE49-F238E27FC236}">
                <a16:creationId xmlns:a16="http://schemas.microsoft.com/office/drawing/2014/main" id="{D45F5755-1813-41BA-12DE-5B32D2D4CEDA}"/>
              </a:ext>
            </a:extLst>
          </p:cNvPr>
          <p:cNvSpPr/>
          <p:nvPr/>
        </p:nvSpPr>
        <p:spPr>
          <a:xfrm>
            <a:off x="8950170" y="1697342"/>
            <a:ext cx="154113" cy="32297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Flèche : haut 27">
            <a:extLst>
              <a:ext uri="{FF2B5EF4-FFF2-40B4-BE49-F238E27FC236}">
                <a16:creationId xmlns:a16="http://schemas.microsoft.com/office/drawing/2014/main" id="{2852AAA9-7BFD-7954-C558-64A18ABF4B4B}"/>
              </a:ext>
            </a:extLst>
          </p:cNvPr>
          <p:cNvSpPr/>
          <p:nvPr/>
        </p:nvSpPr>
        <p:spPr>
          <a:xfrm>
            <a:off x="8989863" y="3869700"/>
            <a:ext cx="154113" cy="32297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6" name="Image 6">
            <a:extLst>
              <a:ext uri="{FF2B5EF4-FFF2-40B4-BE49-F238E27FC236}">
                <a16:creationId xmlns:a16="http://schemas.microsoft.com/office/drawing/2014/main" id="{13A2156A-82D3-8617-1CA0-3F41598D6AE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9500" t="32444" r="20500" b="32000"/>
          <a:stretch>
            <a:fillRect/>
          </a:stretch>
        </p:blipFill>
        <p:spPr>
          <a:xfrm>
            <a:off x="641819" y="2169281"/>
            <a:ext cx="6129788" cy="3064899"/>
          </a:xfrm>
          <a:prstGeom prst="rect">
            <a:avLst/>
          </a:prstGeom>
          <a:solidFill>
            <a:srgbClr val="EDEDED"/>
          </a:solidFill>
          <a:ln cap="flat">
            <a:noFill/>
          </a:ln>
          <a:effectLst>
            <a:outerShdw blurRad="50800" dist="50800" dir="2220000" algn="ctr" rotWithShape="0">
              <a:srgbClr val="000000">
                <a:alpha val="52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14175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8" grpId="0"/>
      <p:bldP spid="10" grpId="0"/>
      <p:bldP spid="12" grpId="0"/>
      <p:bldP spid="18" grpId="0" animBg="1"/>
      <p:bldP spid="24" grpId="0" animBg="1"/>
      <p:bldP spid="26" grpId="0" animBg="1"/>
      <p:bldP spid="27" grpId="0" animBg="1"/>
      <p:bldP spid="2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53A5980-18F8-4698-9828-5D3E3ED64E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Convoluer pour filtrer</a:t>
            </a:r>
          </a:p>
        </p:txBody>
      </p:sp>
      <p:pic>
        <p:nvPicPr>
          <p:cNvPr id="3" name="Picture 4" descr="003 CNN More On Edge Detection | Master Data Science">
            <a:extLst>
              <a:ext uri="{FF2B5EF4-FFF2-40B4-BE49-F238E27FC236}">
                <a16:creationId xmlns:a16="http://schemas.microsoft.com/office/drawing/2014/main" id="{998259A9-40A8-4C93-AE30-15598E96BD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5767" b="18211"/>
          <a:stretch/>
        </p:blipFill>
        <p:spPr>
          <a:xfrm>
            <a:off x="1701146" y="3741034"/>
            <a:ext cx="1859648" cy="1842247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FCFABC36-46D6-4ECC-9A30-6655A1FE36EE}"/>
              </a:ext>
            </a:extLst>
          </p:cNvPr>
          <p:cNvSpPr txBox="1"/>
          <p:nvPr/>
        </p:nvSpPr>
        <p:spPr>
          <a:xfrm>
            <a:off x="5347301" y="2771537"/>
            <a:ext cx="6182523" cy="193899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just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0" cap="none" spc="0" baseline="0" dirty="0" err="1">
                <a:solidFill>
                  <a:srgbClr val="000000"/>
                </a:solidFill>
                <a:uFillTx/>
                <a:latin typeface="Calibri"/>
              </a:rPr>
              <a:t>Données</a:t>
            </a:r>
            <a:r>
              <a:rPr lang="en-US" sz="2000" b="1" i="0" u="none" strike="noStrike" kern="0" cap="none" spc="0" baseline="0" dirty="0">
                <a:solidFill>
                  <a:srgbClr val="000000"/>
                </a:solidFill>
                <a:uFillTx/>
                <a:latin typeface="Calibri"/>
              </a:rPr>
              <a:t> : </a:t>
            </a:r>
            <a:r>
              <a:rPr lang="en-US" sz="2000" b="0" i="0" u="none" strike="noStrike" kern="0" cap="none" spc="0" baseline="0" dirty="0" err="1">
                <a:solidFill>
                  <a:srgbClr val="000000"/>
                </a:solidFill>
                <a:uFillTx/>
                <a:latin typeface="Calibri"/>
              </a:rPr>
              <a:t>une</a:t>
            </a:r>
            <a:r>
              <a:rPr lang="en-US" sz="2000" b="0" i="0" u="none" strike="noStrike" kern="0" cap="none" spc="0" baseline="0" dirty="0">
                <a:solidFill>
                  <a:srgbClr val="000000"/>
                </a:solidFill>
                <a:uFillTx/>
                <a:latin typeface="Calibri"/>
              </a:rPr>
              <a:t> grille avec la </a:t>
            </a:r>
            <a:r>
              <a:rPr lang="en-US" sz="2000" b="0" i="0" u="none" strike="noStrike" kern="0" cap="none" spc="0" baseline="0" dirty="0" err="1">
                <a:solidFill>
                  <a:srgbClr val="000000"/>
                </a:solidFill>
                <a:uFillTx/>
                <a:latin typeface="Calibri"/>
              </a:rPr>
              <a:t>luminosité</a:t>
            </a:r>
            <a:r>
              <a:rPr lang="en-US" sz="2000" b="0" i="0" u="none" strike="noStrike" kern="0" cap="none" spc="0" baseline="0" dirty="0">
                <a:solidFill>
                  <a:srgbClr val="000000"/>
                </a:solidFill>
                <a:uFillTx/>
                <a:latin typeface="Calibri"/>
              </a:rPr>
              <a:t> de </a:t>
            </a:r>
            <a:r>
              <a:rPr lang="en-US" sz="2000" b="0" i="0" u="none" strike="noStrike" kern="0" cap="none" spc="0" baseline="0" dirty="0" err="1">
                <a:solidFill>
                  <a:srgbClr val="000000"/>
                </a:solidFill>
                <a:uFillTx/>
                <a:latin typeface="Calibri"/>
              </a:rPr>
              <a:t>chaque</a:t>
            </a:r>
            <a:r>
              <a:rPr lang="en-US" sz="2000" b="0" i="0" u="none" strike="noStrike" kern="0" cap="none" spc="0" baseline="0" dirty="0">
                <a:solidFill>
                  <a:srgbClr val="000000"/>
                </a:solidFill>
                <a:uFillTx/>
                <a:latin typeface="Calibri"/>
              </a:rPr>
              <a:t> pixel de </a:t>
            </a:r>
            <a:r>
              <a:rPr lang="en-US" sz="2000" b="0" i="0" u="none" strike="noStrike" kern="0" cap="none" spc="0" baseline="0" dirty="0" err="1">
                <a:solidFill>
                  <a:srgbClr val="000000"/>
                </a:solidFill>
                <a:uFillTx/>
                <a:latin typeface="Calibri"/>
              </a:rPr>
              <a:t>l’image</a:t>
            </a:r>
            <a:r>
              <a:rPr lang="en-US" sz="2000" b="0" i="0" u="none" strike="noStrike" kern="0" cap="none" spc="0" baseline="0" dirty="0">
                <a:solidFill>
                  <a:srgbClr val="000000"/>
                </a:solidFill>
                <a:uFillTx/>
                <a:latin typeface="Calibri"/>
              </a:rPr>
              <a:t>, </a:t>
            </a:r>
            <a:r>
              <a:rPr lang="en-US" sz="2000" b="0" i="0" u="none" strike="noStrike" kern="0" cap="none" spc="0" baseline="0" dirty="0" err="1">
                <a:solidFill>
                  <a:srgbClr val="000000"/>
                </a:solidFill>
                <a:uFillTx/>
                <a:latin typeface="Calibri"/>
              </a:rPr>
              <a:t>exprimée</a:t>
            </a:r>
            <a:r>
              <a:rPr lang="en-US" sz="2000" b="0" i="0" u="none" strike="noStrike" kern="0" cap="none" spc="0" baseline="0" dirty="0">
                <a:solidFill>
                  <a:srgbClr val="000000"/>
                </a:solidFill>
                <a:uFillTx/>
                <a:latin typeface="Calibri"/>
              </a:rPr>
              <a:t> </a:t>
            </a:r>
            <a:r>
              <a:rPr lang="en-US" sz="2000" b="0" i="0" u="none" strike="noStrike" kern="0" cap="none" spc="0" baseline="0" dirty="0" err="1">
                <a:solidFill>
                  <a:srgbClr val="000000"/>
                </a:solidFill>
                <a:uFillTx/>
                <a:latin typeface="Calibri"/>
              </a:rPr>
              <a:t>en</a:t>
            </a:r>
            <a:r>
              <a:rPr lang="en-US" sz="2000" b="0" i="0" u="none" strike="noStrike" kern="0" cap="none" spc="0" baseline="0" dirty="0">
                <a:solidFill>
                  <a:srgbClr val="000000"/>
                </a:solidFill>
                <a:uFillTx/>
                <a:latin typeface="Calibri"/>
              </a:rPr>
              <a:t> unites </a:t>
            </a:r>
            <a:r>
              <a:rPr lang="en-US" sz="2000" b="0" i="0" u="none" strike="noStrike" kern="0" cap="none" spc="0" baseline="0" dirty="0" err="1">
                <a:solidFill>
                  <a:srgbClr val="000000"/>
                </a:solidFill>
                <a:uFillTx/>
                <a:latin typeface="Calibri"/>
              </a:rPr>
              <a:t>algébriques</a:t>
            </a:r>
            <a:r>
              <a:rPr lang="en-US" sz="2000" b="0" i="0" u="none" strike="noStrike" kern="0" cap="none" spc="0" baseline="0" dirty="0">
                <a:solidFill>
                  <a:srgbClr val="000000"/>
                </a:solidFill>
                <a:uFillTx/>
                <a:latin typeface="Calibri"/>
              </a:rPr>
              <a:t>.</a:t>
            </a:r>
          </a:p>
          <a:p>
            <a:pPr marL="0" marR="0" lvl="0" indent="0" algn="just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000" b="0" i="0" u="none" strike="noStrike" kern="0" cap="none" spc="0" baseline="0" dirty="0">
              <a:solidFill>
                <a:srgbClr val="000000"/>
              </a:solidFill>
              <a:uFillTx/>
              <a:latin typeface="Calibri"/>
            </a:endParaRPr>
          </a:p>
          <a:p>
            <a:pPr marL="0" marR="0" lvl="0" indent="0" algn="just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0" cap="none" spc="0" baseline="0" dirty="0" err="1">
                <a:solidFill>
                  <a:srgbClr val="000000"/>
                </a:solidFill>
                <a:uFillTx/>
                <a:latin typeface="Calibri"/>
              </a:rPr>
              <a:t>Problème</a:t>
            </a:r>
            <a:r>
              <a:rPr lang="en-US" sz="2000" b="1" i="0" u="none" strike="noStrike" kern="0" cap="none" spc="0" baseline="0" dirty="0">
                <a:solidFill>
                  <a:srgbClr val="000000"/>
                </a:solidFill>
                <a:uFillTx/>
                <a:latin typeface="Calibri"/>
              </a:rPr>
              <a:t> :</a:t>
            </a:r>
            <a:r>
              <a:rPr lang="en-US" sz="2000" b="0" i="0" u="none" strike="noStrike" kern="0" cap="none" spc="0" baseline="0" dirty="0">
                <a:solidFill>
                  <a:srgbClr val="000000"/>
                </a:solidFill>
                <a:uFillTx/>
                <a:latin typeface="Calibri"/>
              </a:rPr>
              <a:t> </a:t>
            </a:r>
            <a:r>
              <a:rPr lang="en-US" sz="2000" b="0" i="0" u="none" strike="noStrike" kern="0" cap="none" spc="0" baseline="0" dirty="0" err="1">
                <a:solidFill>
                  <a:srgbClr val="000000"/>
                </a:solidFill>
                <a:uFillTx/>
                <a:latin typeface="Calibri"/>
              </a:rPr>
              <a:t>mathématiquement</a:t>
            </a:r>
            <a:r>
              <a:rPr lang="en-US" sz="2000" b="0" i="0" u="none" strike="noStrike" kern="0" cap="none" spc="0" baseline="0" dirty="0">
                <a:solidFill>
                  <a:srgbClr val="000000"/>
                </a:solidFill>
                <a:uFillTx/>
                <a:latin typeface="Calibri"/>
              </a:rPr>
              <a:t>, quelle(s) operation(s) </a:t>
            </a:r>
            <a:r>
              <a:rPr lang="en-US" sz="2000" b="0" i="0" u="none" strike="noStrike" kern="0" cap="none" spc="0" baseline="0" dirty="0" err="1">
                <a:solidFill>
                  <a:srgbClr val="000000"/>
                </a:solidFill>
                <a:uFillTx/>
                <a:latin typeface="Calibri"/>
              </a:rPr>
              <a:t>peut</a:t>
            </a:r>
            <a:r>
              <a:rPr lang="en-US" sz="2000" b="0" i="0" u="none" strike="noStrike" kern="0" cap="none" spc="0" baseline="0" dirty="0">
                <a:solidFill>
                  <a:srgbClr val="000000"/>
                </a:solidFill>
                <a:uFillTx/>
                <a:latin typeface="Calibri"/>
              </a:rPr>
              <a:t>-on appliquer </a:t>
            </a:r>
            <a:r>
              <a:rPr lang="en-US" sz="2000" b="0" i="0" u="none" strike="noStrike" kern="0" cap="none" spc="0" baseline="0" dirty="0" err="1">
                <a:solidFill>
                  <a:srgbClr val="000000"/>
                </a:solidFill>
                <a:uFillTx/>
                <a:latin typeface="Calibri"/>
              </a:rPr>
              <a:t>à</a:t>
            </a:r>
            <a:r>
              <a:rPr lang="en-US" sz="2000" b="0" i="0" u="none" strike="noStrike" kern="0" cap="none" spc="0" baseline="0" dirty="0">
                <a:solidFill>
                  <a:srgbClr val="000000"/>
                </a:solidFill>
                <a:uFillTx/>
                <a:latin typeface="Calibri"/>
              </a:rPr>
              <a:t> </a:t>
            </a:r>
            <a:r>
              <a:rPr lang="en-US" sz="2000" b="0" i="0" u="none" strike="noStrike" kern="0" cap="none" spc="0" baseline="0" dirty="0" err="1">
                <a:solidFill>
                  <a:srgbClr val="000000"/>
                </a:solidFill>
                <a:uFillTx/>
                <a:latin typeface="Calibri"/>
              </a:rPr>
              <a:t>cette</a:t>
            </a:r>
            <a:r>
              <a:rPr lang="en-US" sz="2000" b="0" i="0" u="none" strike="noStrike" kern="0" cap="none" spc="0" baseline="0" dirty="0">
                <a:solidFill>
                  <a:srgbClr val="000000"/>
                </a:solidFill>
                <a:uFillTx/>
                <a:latin typeface="Calibri"/>
              </a:rPr>
              <a:t> </a:t>
            </a:r>
            <a:r>
              <a:rPr lang="en-US" sz="2000" b="0" i="0" u="none" strike="noStrike" kern="0" cap="none" spc="0" baseline="0" dirty="0" err="1">
                <a:solidFill>
                  <a:srgbClr val="000000"/>
                </a:solidFill>
                <a:uFillTx/>
                <a:latin typeface="Calibri"/>
              </a:rPr>
              <a:t>matrice</a:t>
            </a:r>
            <a:r>
              <a:rPr lang="en-US" sz="2000" b="0" i="0" u="none" strike="noStrike" kern="0" cap="none" spc="0" baseline="0" dirty="0">
                <a:solidFill>
                  <a:srgbClr val="000000"/>
                </a:solidFill>
                <a:uFillTx/>
                <a:latin typeface="Calibri"/>
              </a:rPr>
              <a:t> pour dire </a:t>
            </a:r>
            <a:r>
              <a:rPr lang="en-US" sz="2000" b="0" i="0" u="none" strike="noStrike" kern="0" cap="none" spc="0" baseline="0" dirty="0" err="1">
                <a:solidFill>
                  <a:srgbClr val="000000"/>
                </a:solidFill>
                <a:uFillTx/>
                <a:latin typeface="Calibri"/>
              </a:rPr>
              <a:t>qu’elle</a:t>
            </a:r>
            <a:r>
              <a:rPr lang="en-US" sz="2000" b="0" i="0" u="none" strike="noStrike" kern="0" cap="none" spc="0" baseline="0" dirty="0">
                <a:solidFill>
                  <a:srgbClr val="000000"/>
                </a:solidFill>
                <a:uFillTx/>
                <a:latin typeface="Calibri"/>
              </a:rPr>
              <a:t> </a:t>
            </a:r>
            <a:r>
              <a:rPr lang="en-US" sz="2000" b="0" i="0" u="none" strike="noStrike" kern="0" cap="none" spc="0" baseline="0" dirty="0" err="1">
                <a:solidFill>
                  <a:srgbClr val="000000"/>
                </a:solidFill>
                <a:uFillTx/>
                <a:latin typeface="Calibri"/>
              </a:rPr>
              <a:t>représente</a:t>
            </a:r>
            <a:r>
              <a:rPr lang="en-US" sz="2000" b="0" i="0" u="none" strike="noStrike" kern="0" cap="none" spc="0" baseline="0" dirty="0">
                <a:solidFill>
                  <a:srgbClr val="000000"/>
                </a:solidFill>
                <a:uFillTx/>
                <a:latin typeface="Calibri"/>
              </a:rPr>
              <a:t> le dessin </a:t>
            </a:r>
            <a:r>
              <a:rPr lang="en-US" sz="2000" b="0" i="0" u="none" strike="noStrike" kern="0" cap="none" spc="0" baseline="0" dirty="0" err="1">
                <a:solidFill>
                  <a:srgbClr val="000000"/>
                </a:solidFill>
                <a:uFillTx/>
                <a:latin typeface="Calibri"/>
              </a:rPr>
              <a:t>d’une</a:t>
            </a:r>
            <a:r>
              <a:rPr lang="en-US" sz="2000" b="0" i="0" u="none" strike="noStrike" kern="0" cap="none" spc="0" baseline="0" dirty="0">
                <a:solidFill>
                  <a:srgbClr val="000000"/>
                </a:solidFill>
                <a:uFillTx/>
                <a:latin typeface="Calibri"/>
              </a:rPr>
              <a:t> arête ?</a:t>
            </a:r>
            <a:endParaRPr lang="en-US" sz="1600" b="1" i="0" u="none" strike="noStrike" kern="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FD3D5AE-B6A5-447D-BB89-57F0BC6579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/>
              <a:t>16</a:t>
            </a:fld>
            <a:endParaRPr lang="fr-FR"/>
          </a:p>
        </p:txBody>
      </p:sp>
      <p:grpSp>
        <p:nvGrpSpPr>
          <p:cNvPr id="10" name="Groupe 9">
            <a:extLst>
              <a:ext uri="{FF2B5EF4-FFF2-40B4-BE49-F238E27FC236}">
                <a16:creationId xmlns:a16="http://schemas.microsoft.com/office/drawing/2014/main" id="{C5F7A52F-B3F1-D1BF-6C29-09932B0589F1}"/>
              </a:ext>
            </a:extLst>
          </p:cNvPr>
          <p:cNvGrpSpPr/>
          <p:nvPr/>
        </p:nvGrpSpPr>
        <p:grpSpPr>
          <a:xfrm>
            <a:off x="1701146" y="1586753"/>
            <a:ext cx="1754435" cy="1842247"/>
            <a:chOff x="4472729" y="1749417"/>
            <a:chExt cx="2914847" cy="28548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866D8DE-2750-163C-79B2-304D59EA4CC6}"/>
                </a:ext>
              </a:extLst>
            </p:cNvPr>
            <p:cNvSpPr/>
            <p:nvPr/>
          </p:nvSpPr>
          <p:spPr>
            <a:xfrm>
              <a:off x="4472729" y="1749417"/>
              <a:ext cx="1457423" cy="2853680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82F077D-3B2E-3145-1956-AEBBDA2FF875}"/>
                </a:ext>
              </a:extLst>
            </p:cNvPr>
            <p:cNvSpPr/>
            <p:nvPr/>
          </p:nvSpPr>
          <p:spPr>
            <a:xfrm>
              <a:off x="5930153" y="1749417"/>
              <a:ext cx="1457423" cy="285368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9" name="Connecteur droit 8">
              <a:extLst>
                <a:ext uri="{FF2B5EF4-FFF2-40B4-BE49-F238E27FC236}">
                  <a16:creationId xmlns:a16="http://schemas.microsoft.com/office/drawing/2014/main" id="{FF179572-E8E8-7216-8CA7-A5FD4058D7C5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5930153" y="1749417"/>
              <a:ext cx="0" cy="2854800"/>
            </a:xfrm>
            <a:prstGeom prst="line">
              <a:avLst/>
            </a:prstGeom>
            <a:ln w="412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596981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53A5980-18F8-4698-9828-5D3E3ED64E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Convoluer pour filtrer</a:t>
            </a:r>
          </a:p>
        </p:txBody>
      </p:sp>
      <p:pic>
        <p:nvPicPr>
          <p:cNvPr id="3" name="Picture 4" descr="003 CNN More On Edge Detection | Master Data Science">
            <a:extLst>
              <a:ext uri="{FF2B5EF4-FFF2-40B4-BE49-F238E27FC236}">
                <a16:creationId xmlns:a16="http://schemas.microsoft.com/office/drawing/2014/main" id="{6BA6F35E-FF62-44FC-AB45-0DD7156412E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641852" y="2239372"/>
            <a:ext cx="8948089" cy="3710187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ZoneTexte 2">
            <a:extLst>
              <a:ext uri="{FF2B5EF4-FFF2-40B4-BE49-F238E27FC236}">
                <a16:creationId xmlns:a16="http://schemas.microsoft.com/office/drawing/2014/main" id="{98549556-6E51-4650-9CE3-E42C443A9BA1}"/>
              </a:ext>
            </a:extLst>
          </p:cNvPr>
          <p:cNvSpPr txBox="1"/>
          <p:nvPr/>
        </p:nvSpPr>
        <p:spPr>
          <a:xfrm>
            <a:off x="2399193" y="6207669"/>
            <a:ext cx="8466923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Grille initiale                              Opérateur de détection d’arêtes            Grille des arêtes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C3CFCEB-60EF-4036-8BC9-483718BA33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934917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53A5980-18F8-4698-9828-5D3E3ED64E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Convoluer pour filtrer</a:t>
            </a:r>
          </a:p>
        </p:txBody>
      </p:sp>
      <p:pic>
        <p:nvPicPr>
          <p:cNvPr id="3" name="Picture 4" descr="003 CNN More On Edge Detection | Master Data Science">
            <a:extLst>
              <a:ext uri="{FF2B5EF4-FFF2-40B4-BE49-F238E27FC236}">
                <a16:creationId xmlns:a16="http://schemas.microsoft.com/office/drawing/2014/main" id="{4C040C12-2FE9-48D7-8EA8-EAAFD000C53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95136" y="1796661"/>
            <a:ext cx="7565287" cy="3136829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CC38BA89-7989-425C-AF70-FEB476DF81C9}"/>
              </a:ext>
            </a:extLst>
          </p:cNvPr>
          <p:cNvSpPr/>
          <p:nvPr/>
        </p:nvSpPr>
        <p:spPr>
          <a:xfrm>
            <a:off x="695136" y="1850652"/>
            <a:ext cx="1211994" cy="1172341"/>
          </a:xfrm>
          <a:prstGeom prst="rect">
            <a:avLst/>
          </a:prstGeom>
          <a:solidFill>
            <a:srgbClr val="FFFF00">
              <a:alpha val="61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AEC7E-51C6-453A-9F60-A7BD833A588C}"/>
              </a:ext>
            </a:extLst>
          </p:cNvPr>
          <p:cNvSpPr/>
          <p:nvPr/>
        </p:nvSpPr>
        <p:spPr>
          <a:xfrm>
            <a:off x="6639655" y="2245093"/>
            <a:ext cx="394574" cy="383458"/>
          </a:xfrm>
          <a:prstGeom prst="rect">
            <a:avLst/>
          </a:prstGeom>
          <a:solidFill>
            <a:schemeClr val="accent5">
              <a:lumMod val="60000"/>
              <a:lumOff val="40000"/>
              <a:alpha val="61000"/>
            </a:scheme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9EA1E639-6533-492D-88FF-C7AC7D962D03}"/>
              </a:ext>
            </a:extLst>
          </p:cNvPr>
          <p:cNvSpPr txBox="1"/>
          <p:nvPr/>
        </p:nvSpPr>
        <p:spPr>
          <a:xfrm>
            <a:off x="1089417" y="4985090"/>
            <a:ext cx="8466923" cy="33855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6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Grille initiale                             Opérateur de détection d’arêtes                Grille des arêtes</a:t>
            </a:r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52A5D261-D7B7-4B15-81D6-9A8F82734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/>
              <a:t>18</a:t>
            </a:fld>
            <a:endParaRPr lang="fr-FR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EDC3919A-8C77-6EC5-EFB5-25F2606F83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24378" y1="17895" x2="24378" y2="17895"/>
                        <a14:foregroundMark x1="24378" y1="17895" x2="20896" y2="1789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077384" y="3504825"/>
            <a:ext cx="1276416" cy="1206562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E2833CF3-30CB-93B7-ABA2-C31A53D17470}"/>
              </a:ext>
            </a:extLst>
          </p:cNvPr>
          <p:cNvSpPr txBox="1"/>
          <p:nvPr/>
        </p:nvSpPr>
        <p:spPr>
          <a:xfrm>
            <a:off x="9398656" y="3860462"/>
            <a:ext cx="2279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err="1"/>
              <a:t>Matrice</a:t>
            </a:r>
            <a:r>
              <a:rPr lang="de-DE" b="1" dirty="0"/>
              <a:t> </a:t>
            </a:r>
            <a:r>
              <a:rPr lang="de-DE" b="1" dirty="0" err="1"/>
              <a:t>intermédiaire</a:t>
            </a:r>
            <a:endParaRPr lang="de-DE" b="1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FB7EA2C-AF45-EA6A-05AC-0445F0A3AA83}"/>
              </a:ext>
            </a:extLst>
          </p:cNvPr>
          <p:cNvSpPr/>
          <p:nvPr/>
        </p:nvSpPr>
        <p:spPr>
          <a:xfrm>
            <a:off x="9166952" y="3781335"/>
            <a:ext cx="2743200" cy="2304309"/>
          </a:xfrm>
          <a:prstGeom prst="rect">
            <a:avLst/>
          </a:prstGeom>
          <a:noFill/>
          <a:ln w="762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4234B210-D973-7566-F19D-4F8224D754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18562" y="4440260"/>
            <a:ext cx="1435238" cy="1386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369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53A5980-18F8-4698-9828-5D3E3ED64E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Convoluer pour filtrer</a:t>
            </a:r>
          </a:p>
        </p:txBody>
      </p:sp>
      <p:pic>
        <p:nvPicPr>
          <p:cNvPr id="3" name="Picture 4" descr="003 CNN More On Edge Detection | Master Data Science">
            <a:extLst>
              <a:ext uri="{FF2B5EF4-FFF2-40B4-BE49-F238E27FC236}">
                <a16:creationId xmlns:a16="http://schemas.microsoft.com/office/drawing/2014/main" id="{4C040C12-2FE9-48D7-8EA8-EAAFD000C53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21955" y="2200223"/>
            <a:ext cx="8948089" cy="3710187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CC38BA89-7989-425C-AF70-FEB476DF81C9}"/>
              </a:ext>
            </a:extLst>
          </p:cNvPr>
          <p:cNvSpPr/>
          <p:nvPr/>
        </p:nvSpPr>
        <p:spPr>
          <a:xfrm>
            <a:off x="2144569" y="2270756"/>
            <a:ext cx="1417832" cy="1399032"/>
          </a:xfrm>
          <a:prstGeom prst="rect">
            <a:avLst/>
          </a:prstGeom>
          <a:solidFill>
            <a:srgbClr val="FFFF00">
              <a:alpha val="61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AEC7E-51C6-453A-9F60-A7BD833A588C}"/>
              </a:ext>
            </a:extLst>
          </p:cNvPr>
          <p:cNvSpPr/>
          <p:nvPr/>
        </p:nvSpPr>
        <p:spPr>
          <a:xfrm>
            <a:off x="9110320" y="2743200"/>
            <a:ext cx="462284" cy="447041"/>
          </a:xfrm>
          <a:prstGeom prst="rect">
            <a:avLst/>
          </a:prstGeom>
          <a:solidFill>
            <a:schemeClr val="accent5">
              <a:lumMod val="60000"/>
              <a:lumOff val="40000"/>
              <a:alpha val="61000"/>
            </a:scheme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 dirty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9EA1E639-6533-492D-88FF-C7AC7D962D03}"/>
              </a:ext>
            </a:extLst>
          </p:cNvPr>
          <p:cNvSpPr txBox="1"/>
          <p:nvPr/>
        </p:nvSpPr>
        <p:spPr>
          <a:xfrm>
            <a:off x="2399193" y="6207669"/>
            <a:ext cx="8466923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Grille initiale                              Opérateur de détection d’arêtes            Grille des arêtes</a:t>
            </a:r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52A5D261-D7B7-4B15-81D6-9A8F82734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4310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67A59EF1-EDB7-4C2E-96AF-48A5D0BB39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54419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EF4F008-9B0B-4AA9-BEE2-3D4EF7DEE848}" type="slidenum">
              <a:rPr lang="fr-FR" smtClean="0">
                <a:latin typeface="Potra Light"/>
              </a:rPr>
              <a:pPr/>
              <a:t>2</a:t>
            </a:fld>
            <a:endParaRPr lang="fr-FR" dirty="0">
              <a:solidFill>
                <a:schemeClr val="bg1"/>
              </a:solidFill>
              <a:latin typeface="Potra Light"/>
            </a:endParaRPr>
          </a:p>
        </p:txBody>
      </p:sp>
      <p:sp>
        <p:nvSpPr>
          <p:cNvPr id="10" name="Sous-titre 2">
            <a:extLst>
              <a:ext uri="{FF2B5EF4-FFF2-40B4-BE49-F238E27FC236}">
                <a16:creationId xmlns:a16="http://schemas.microsoft.com/office/drawing/2014/main" id="{2D8DCCEA-F10C-4EC6-9662-AB2BFD8EC853}"/>
              </a:ext>
            </a:extLst>
          </p:cNvPr>
          <p:cNvSpPr txBox="1">
            <a:spLocks/>
          </p:cNvSpPr>
          <p:nvPr/>
        </p:nvSpPr>
        <p:spPr>
          <a:xfrm>
            <a:off x="48582" y="5408956"/>
            <a:ext cx="10339756" cy="18947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tabLst>
                <a:tab pos="1260475" algn="l"/>
              </a:tabLst>
              <a:defRPr sz="16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500" dirty="0">
                <a:latin typeface="+mj-lt"/>
              </a:rPr>
              <a:t>Eliott MACÉ: </a:t>
            </a:r>
          </a:p>
          <a:p>
            <a:pPr algn="l"/>
            <a:r>
              <a:rPr lang="en-US" sz="3500" dirty="0">
                <a:latin typeface="+mj-lt"/>
              </a:rPr>
              <a:t>Telegram : @eliott11, WhatsApp : 0782802975</a:t>
            </a:r>
          </a:p>
        </p:txBody>
      </p:sp>
      <p:sp>
        <p:nvSpPr>
          <p:cNvPr id="12" name="Sous-titre 2">
            <a:extLst>
              <a:ext uri="{FF2B5EF4-FFF2-40B4-BE49-F238E27FC236}">
                <a16:creationId xmlns:a16="http://schemas.microsoft.com/office/drawing/2014/main" id="{20094D81-DFA1-31A1-DDF0-ED0E692DE5E4}"/>
              </a:ext>
            </a:extLst>
          </p:cNvPr>
          <p:cNvSpPr txBox="1">
            <a:spLocks/>
          </p:cNvSpPr>
          <p:nvPr/>
        </p:nvSpPr>
        <p:spPr>
          <a:xfrm>
            <a:off x="4955619" y="2836711"/>
            <a:ext cx="6197600" cy="143707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tabLst>
                <a:tab pos="1260475" algn="l"/>
              </a:tabLst>
              <a:defRPr sz="16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000" b="1" dirty="0" err="1">
                <a:latin typeface="+mj-lt"/>
              </a:rPr>
              <a:t>Réseaux</a:t>
            </a:r>
            <a:r>
              <a:rPr lang="en-US" sz="5000" b="1" dirty="0">
                <a:latin typeface="+mj-lt"/>
              </a:rPr>
              <a:t> de neurons </a:t>
            </a:r>
            <a:r>
              <a:rPr lang="en-US" sz="5000" b="1" dirty="0" err="1">
                <a:latin typeface="+mj-lt"/>
              </a:rPr>
              <a:t>à</a:t>
            </a:r>
            <a:r>
              <a:rPr lang="en-US" sz="5000" b="1" dirty="0">
                <a:latin typeface="+mj-lt"/>
              </a:rPr>
              <a:t> convolution</a:t>
            </a:r>
          </a:p>
        </p:txBody>
      </p:sp>
      <p:sp>
        <p:nvSpPr>
          <p:cNvPr id="13" name="ZoneTexte 8">
            <a:extLst>
              <a:ext uri="{FF2B5EF4-FFF2-40B4-BE49-F238E27FC236}">
                <a16:creationId xmlns:a16="http://schemas.microsoft.com/office/drawing/2014/main" id="{4C1A308E-0DD3-F49A-3632-1E46DC3961D4}"/>
              </a:ext>
            </a:extLst>
          </p:cNvPr>
          <p:cNvSpPr txBox="1"/>
          <p:nvPr/>
        </p:nvSpPr>
        <p:spPr>
          <a:xfrm>
            <a:off x="2007000" y="269834"/>
            <a:ext cx="817799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8000" dirty="0">
                <a:solidFill>
                  <a:schemeClr val="bg1"/>
                </a:solidFill>
                <a:latin typeface="Potra Light" pitchFamily="2" charset="0"/>
                <a:cs typeface="Potra Light" pitchFamily="2" charset="0"/>
              </a:rPr>
              <a:t>AUTOMATANTS</a:t>
            </a:r>
          </a:p>
        </p:txBody>
      </p:sp>
    </p:spTree>
    <p:extLst>
      <p:ext uri="{BB962C8B-B14F-4D97-AF65-F5344CB8AC3E}">
        <p14:creationId xmlns:p14="http://schemas.microsoft.com/office/powerpoint/2010/main" val="25460468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53A5980-18F8-4698-9828-5D3E3ED64E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Convoluer pour filtrer</a:t>
            </a:r>
          </a:p>
        </p:txBody>
      </p:sp>
      <p:pic>
        <p:nvPicPr>
          <p:cNvPr id="3" name="Picture 4" descr="003 CNN More On Edge Detection | Master Data Science">
            <a:extLst>
              <a:ext uri="{FF2B5EF4-FFF2-40B4-BE49-F238E27FC236}">
                <a16:creationId xmlns:a16="http://schemas.microsoft.com/office/drawing/2014/main" id="{4C040C12-2FE9-48D7-8EA8-EAAFD000C53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95136" y="1796661"/>
            <a:ext cx="7565287" cy="3136829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CC38BA89-7989-425C-AF70-FEB476DF81C9}"/>
              </a:ext>
            </a:extLst>
          </p:cNvPr>
          <p:cNvSpPr/>
          <p:nvPr/>
        </p:nvSpPr>
        <p:spPr>
          <a:xfrm>
            <a:off x="1089417" y="1848261"/>
            <a:ext cx="1211994" cy="1172341"/>
          </a:xfrm>
          <a:prstGeom prst="rect">
            <a:avLst/>
          </a:prstGeom>
          <a:solidFill>
            <a:srgbClr val="FFFF00">
              <a:alpha val="61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AEC7E-51C6-453A-9F60-A7BD833A588C}"/>
              </a:ext>
            </a:extLst>
          </p:cNvPr>
          <p:cNvSpPr/>
          <p:nvPr/>
        </p:nvSpPr>
        <p:spPr>
          <a:xfrm>
            <a:off x="7043916" y="2236452"/>
            <a:ext cx="394574" cy="383458"/>
          </a:xfrm>
          <a:prstGeom prst="rect">
            <a:avLst/>
          </a:prstGeom>
          <a:solidFill>
            <a:schemeClr val="accent5">
              <a:lumMod val="60000"/>
              <a:lumOff val="40000"/>
              <a:alpha val="61000"/>
            </a:scheme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9EA1E639-6533-492D-88FF-C7AC7D962D03}"/>
              </a:ext>
            </a:extLst>
          </p:cNvPr>
          <p:cNvSpPr txBox="1"/>
          <p:nvPr/>
        </p:nvSpPr>
        <p:spPr>
          <a:xfrm>
            <a:off x="1089417" y="4985090"/>
            <a:ext cx="8466923" cy="33855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6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Grille initiale                             Opérateur de détection d’arêtes                Grille des arêtes</a:t>
            </a:r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52A5D261-D7B7-4B15-81D6-9A8F82734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/>
              <a:t>20</a:t>
            </a:fld>
            <a:endParaRPr lang="fr-FR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EDC3919A-8C77-6EC5-EFB5-25F2606F83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24378" y1="17895" x2="24378" y2="17895"/>
                        <a14:foregroundMark x1="24378" y1="17895" x2="20896" y2="1789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077384" y="3338858"/>
            <a:ext cx="1276416" cy="1206562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806FCA58-F659-452E-D69A-3B18F17425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83102" y="4307901"/>
            <a:ext cx="1670698" cy="1579266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E2833CF3-30CB-93B7-ABA2-C31A53D17470}"/>
              </a:ext>
            </a:extLst>
          </p:cNvPr>
          <p:cNvSpPr txBox="1"/>
          <p:nvPr/>
        </p:nvSpPr>
        <p:spPr>
          <a:xfrm>
            <a:off x="9398657" y="3767718"/>
            <a:ext cx="2279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err="1"/>
              <a:t>Matrice</a:t>
            </a:r>
            <a:r>
              <a:rPr lang="de-DE" b="1" dirty="0"/>
              <a:t> </a:t>
            </a:r>
            <a:r>
              <a:rPr lang="de-DE" b="1" dirty="0" err="1"/>
              <a:t>intermédiaire</a:t>
            </a:r>
            <a:endParaRPr lang="de-DE" b="1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FB7EA2C-AF45-EA6A-05AC-0445F0A3AA83}"/>
              </a:ext>
            </a:extLst>
          </p:cNvPr>
          <p:cNvSpPr/>
          <p:nvPr/>
        </p:nvSpPr>
        <p:spPr>
          <a:xfrm>
            <a:off x="9154274" y="3767718"/>
            <a:ext cx="2743200" cy="2304309"/>
          </a:xfrm>
          <a:prstGeom prst="rect">
            <a:avLst/>
          </a:prstGeom>
          <a:noFill/>
          <a:ln w="762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51887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53A5980-18F8-4698-9828-5D3E3ED64E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Convoluer pour filtrer</a:t>
            </a:r>
          </a:p>
        </p:txBody>
      </p:sp>
      <p:pic>
        <p:nvPicPr>
          <p:cNvPr id="3" name="Picture 4" descr="003 CNN More On Edge Detection | Master Data Science">
            <a:extLst>
              <a:ext uri="{FF2B5EF4-FFF2-40B4-BE49-F238E27FC236}">
                <a16:creationId xmlns:a16="http://schemas.microsoft.com/office/drawing/2014/main" id="{BBCCD21C-7AC7-407D-B946-9BF1F90B41E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21953" y="2209848"/>
            <a:ext cx="8948089" cy="3710187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880C5EF9-F7BA-4DA0-AD98-B07D54473594}"/>
              </a:ext>
            </a:extLst>
          </p:cNvPr>
          <p:cNvSpPr/>
          <p:nvPr/>
        </p:nvSpPr>
        <p:spPr>
          <a:xfrm>
            <a:off x="2601769" y="2270756"/>
            <a:ext cx="1417832" cy="1399032"/>
          </a:xfrm>
          <a:prstGeom prst="rect">
            <a:avLst/>
          </a:prstGeom>
          <a:solidFill>
            <a:srgbClr val="FFFF00">
              <a:alpha val="61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E7A9DBE-6824-4B50-8096-33ECD0BC2AFB}"/>
              </a:ext>
            </a:extLst>
          </p:cNvPr>
          <p:cNvSpPr/>
          <p:nvPr/>
        </p:nvSpPr>
        <p:spPr>
          <a:xfrm>
            <a:off x="9617247" y="2743200"/>
            <a:ext cx="462284" cy="447041"/>
          </a:xfrm>
          <a:prstGeom prst="rect">
            <a:avLst/>
          </a:prstGeom>
          <a:solidFill>
            <a:srgbClr val="FFFF00">
              <a:alpha val="61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2137D3A8-CCDE-4826-97A1-4E939D753445}"/>
              </a:ext>
            </a:extLst>
          </p:cNvPr>
          <p:cNvSpPr txBox="1"/>
          <p:nvPr/>
        </p:nvSpPr>
        <p:spPr>
          <a:xfrm>
            <a:off x="2399193" y="6207669"/>
            <a:ext cx="8466923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Grille initiale                              Opérateur de détection d’arêtes            Grille des arêtes</a:t>
            </a:r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37A8F1C9-19F4-45D3-BAC2-C9856528F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62705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53A5980-18F8-4698-9828-5D3E3ED64E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Convoluer pour filtrer</a:t>
            </a:r>
          </a:p>
        </p:txBody>
      </p:sp>
      <p:pic>
        <p:nvPicPr>
          <p:cNvPr id="3" name="Picture 4" descr="003 CNN More On Edge Detection | Master Data Science">
            <a:extLst>
              <a:ext uri="{FF2B5EF4-FFF2-40B4-BE49-F238E27FC236}">
                <a16:creationId xmlns:a16="http://schemas.microsoft.com/office/drawing/2014/main" id="{4C040C12-2FE9-48D7-8EA8-EAAFD000C53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95136" y="1796661"/>
            <a:ext cx="7565287" cy="3136829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CC38BA89-7989-425C-AF70-FEB476DF81C9}"/>
              </a:ext>
            </a:extLst>
          </p:cNvPr>
          <p:cNvSpPr/>
          <p:nvPr/>
        </p:nvSpPr>
        <p:spPr>
          <a:xfrm>
            <a:off x="1946066" y="1842010"/>
            <a:ext cx="1211994" cy="1172341"/>
          </a:xfrm>
          <a:prstGeom prst="rect">
            <a:avLst/>
          </a:prstGeom>
          <a:solidFill>
            <a:srgbClr val="FFFF00">
              <a:alpha val="61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AEC7E-51C6-453A-9F60-A7BD833A588C}"/>
              </a:ext>
            </a:extLst>
          </p:cNvPr>
          <p:cNvSpPr/>
          <p:nvPr/>
        </p:nvSpPr>
        <p:spPr>
          <a:xfrm>
            <a:off x="7865849" y="2236451"/>
            <a:ext cx="394574" cy="383458"/>
          </a:xfrm>
          <a:prstGeom prst="rect">
            <a:avLst/>
          </a:prstGeom>
          <a:solidFill>
            <a:schemeClr val="accent5">
              <a:lumMod val="60000"/>
              <a:lumOff val="40000"/>
              <a:alpha val="61000"/>
            </a:scheme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9EA1E639-6533-492D-88FF-C7AC7D962D03}"/>
              </a:ext>
            </a:extLst>
          </p:cNvPr>
          <p:cNvSpPr txBox="1"/>
          <p:nvPr/>
        </p:nvSpPr>
        <p:spPr>
          <a:xfrm>
            <a:off x="1089417" y="4985090"/>
            <a:ext cx="8466923" cy="33855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6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Grille initiale                             Opérateur de détection d’arêtes                Grille des arêtes</a:t>
            </a:r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52A5D261-D7B7-4B15-81D6-9A8F82734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/>
              <a:t>22</a:t>
            </a:fld>
            <a:endParaRPr lang="fr-FR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EDC3919A-8C77-6EC5-EFB5-25F2606F83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24378" y1="17895" x2="24378" y2="17895"/>
                        <a14:foregroundMark x1="24378" y1="17895" x2="20896" y2="1789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077384" y="3338858"/>
            <a:ext cx="1276416" cy="1206562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E2833CF3-30CB-93B7-ABA2-C31A53D17470}"/>
              </a:ext>
            </a:extLst>
          </p:cNvPr>
          <p:cNvSpPr txBox="1"/>
          <p:nvPr/>
        </p:nvSpPr>
        <p:spPr>
          <a:xfrm>
            <a:off x="9398657" y="3767718"/>
            <a:ext cx="2279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err="1"/>
              <a:t>Matrice</a:t>
            </a:r>
            <a:r>
              <a:rPr lang="de-DE" b="1" dirty="0"/>
              <a:t> </a:t>
            </a:r>
            <a:r>
              <a:rPr lang="de-DE" b="1" dirty="0" err="1"/>
              <a:t>intermédiaire</a:t>
            </a:r>
            <a:endParaRPr lang="de-DE" b="1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FB7EA2C-AF45-EA6A-05AC-0445F0A3AA83}"/>
              </a:ext>
            </a:extLst>
          </p:cNvPr>
          <p:cNvSpPr/>
          <p:nvPr/>
        </p:nvSpPr>
        <p:spPr>
          <a:xfrm>
            <a:off x="9154274" y="3767718"/>
            <a:ext cx="2743200" cy="2304309"/>
          </a:xfrm>
          <a:prstGeom prst="rect">
            <a:avLst/>
          </a:prstGeom>
          <a:noFill/>
          <a:ln w="762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946F9A5A-A57E-85FE-12C0-BC50B3EC86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92601" y="4366028"/>
            <a:ext cx="1466546" cy="1458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943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53A5980-18F8-4698-9828-5D3E3ED64E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Exemple de filtres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8438E17-697C-47A6-9ABE-C31375345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/>
              <a:t>23</a:t>
            </a:fld>
            <a:endParaRPr lang="fr-FR"/>
          </a:p>
        </p:txBody>
      </p:sp>
      <p:pic>
        <p:nvPicPr>
          <p:cNvPr id="7" name="Image 6" descr="Une image contenant texte, regardant&#10;&#10;Description générée automatiquement">
            <a:extLst>
              <a:ext uri="{FF2B5EF4-FFF2-40B4-BE49-F238E27FC236}">
                <a16:creationId xmlns:a16="http://schemas.microsoft.com/office/drawing/2014/main" id="{36340D9B-021A-4B6F-B061-C23BC73036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053" y="1438478"/>
            <a:ext cx="11583893" cy="4917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7386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53A5980-18F8-4698-9828-5D3E3ED64E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Paramètres de la convolution</a:t>
            </a:r>
          </a:p>
        </p:txBody>
      </p:sp>
      <p:pic>
        <p:nvPicPr>
          <p:cNvPr id="3" name="Picture 4" descr="Convolution arithmetic tutorial — Theano 1.1.2+29.g8b2825658.dirty  documentation">
            <a:extLst>
              <a:ext uri="{FF2B5EF4-FFF2-40B4-BE49-F238E27FC236}">
                <a16:creationId xmlns:a16="http://schemas.microsoft.com/office/drawing/2014/main" id="{6A2ACD6E-01C2-4433-8333-E0AE847D03E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985065" y="2880390"/>
            <a:ext cx="4657523" cy="2820340"/>
          </a:xfrm>
          <a:prstGeom prst="rect">
            <a:avLst/>
          </a:prstGeom>
          <a:solidFill>
            <a:srgbClr val="EDEDED"/>
          </a:solidFill>
          <a:ln cap="flat">
            <a:noFill/>
          </a:ln>
          <a:effectLst>
            <a:outerShdw blurRad="50800" dist="50800" dir="3000000" algn="ctr" rotWithShape="0">
              <a:srgbClr val="000000">
                <a:alpha val="39000"/>
              </a:srgbClr>
            </a:outerShdw>
          </a:effectLst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B7B15B9C-063C-4391-BB65-3FDECDD1E0C4}"/>
              </a:ext>
            </a:extLst>
          </p:cNvPr>
          <p:cNvSpPr txBox="1"/>
          <p:nvPr/>
        </p:nvSpPr>
        <p:spPr>
          <a:xfrm>
            <a:off x="678718" y="1617893"/>
            <a:ext cx="4528218" cy="132343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just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0" cap="none" spc="0" baseline="0" dirty="0">
                <a:solidFill>
                  <a:srgbClr val="000000"/>
                </a:solidFill>
                <a:uFillTx/>
                <a:latin typeface="Calibri"/>
              </a:rPr>
              <a:t>Padding : </a:t>
            </a:r>
            <a:r>
              <a:rPr lang="en-US" sz="2000" b="0" i="0" u="none" strike="noStrike" kern="0" cap="none" spc="0" baseline="0" dirty="0" err="1">
                <a:solidFill>
                  <a:srgbClr val="000000"/>
                </a:solidFill>
                <a:uFillTx/>
                <a:latin typeface="Calibri"/>
              </a:rPr>
              <a:t>ajout</a:t>
            </a:r>
            <a:r>
              <a:rPr lang="en-US" sz="2000" b="0" i="0" u="none" strike="noStrike" kern="0" cap="none" spc="0" baseline="0" dirty="0">
                <a:solidFill>
                  <a:srgbClr val="000000"/>
                </a:solidFill>
                <a:uFillTx/>
                <a:latin typeface="Calibri"/>
              </a:rPr>
              <a:t> de cases </a:t>
            </a:r>
            <a:r>
              <a:rPr lang="en-US" sz="2000" b="0" i="0" u="none" strike="noStrike" kern="0" cap="none" spc="0" baseline="0" dirty="0" err="1">
                <a:solidFill>
                  <a:srgbClr val="000000"/>
                </a:solidFill>
                <a:uFillTx/>
                <a:latin typeface="Calibri"/>
              </a:rPr>
              <a:t>remplies</a:t>
            </a:r>
            <a:r>
              <a:rPr lang="en-US" sz="2000" b="0" i="0" u="none" strike="noStrike" kern="0" cap="none" spc="0" baseline="0" dirty="0">
                <a:solidFill>
                  <a:srgbClr val="000000"/>
                </a:solidFill>
                <a:uFillTx/>
                <a:latin typeface="Calibri"/>
              </a:rPr>
              <a:t> </a:t>
            </a:r>
            <a:r>
              <a:rPr lang="en-US" sz="2000" b="0" i="0" u="none" strike="noStrike" kern="0" cap="none" spc="0" baseline="0" dirty="0" err="1">
                <a:solidFill>
                  <a:srgbClr val="000000"/>
                </a:solidFill>
                <a:uFillTx/>
                <a:latin typeface="Calibri"/>
              </a:rPr>
              <a:t>d’une</a:t>
            </a:r>
            <a:r>
              <a:rPr lang="en-US" sz="2000" b="0" i="0" u="none" strike="noStrike" kern="0" cap="none" spc="0" baseline="0" dirty="0">
                <a:solidFill>
                  <a:srgbClr val="000000"/>
                </a:solidFill>
                <a:uFillTx/>
                <a:latin typeface="Calibri"/>
              </a:rPr>
              <a:t> </a:t>
            </a:r>
            <a:r>
              <a:rPr lang="en-US" sz="2000" b="0" i="0" u="none" strike="noStrike" kern="0" cap="none" spc="0" baseline="0" dirty="0" err="1">
                <a:solidFill>
                  <a:srgbClr val="000000"/>
                </a:solidFill>
                <a:uFillTx/>
                <a:latin typeface="Calibri"/>
              </a:rPr>
              <a:t>valeur</a:t>
            </a:r>
            <a:r>
              <a:rPr lang="en-US" sz="2000" b="0" i="0" u="none" strike="noStrike" kern="0" cap="none" spc="0" baseline="0" dirty="0">
                <a:solidFill>
                  <a:srgbClr val="000000"/>
                </a:solidFill>
                <a:uFillTx/>
                <a:latin typeface="Calibri"/>
              </a:rPr>
              <a:t> </a:t>
            </a:r>
            <a:r>
              <a:rPr lang="en-US" sz="2000" b="0" i="0" u="none" strike="noStrike" kern="0" cap="none" spc="0" baseline="0" dirty="0" err="1">
                <a:solidFill>
                  <a:srgbClr val="000000"/>
                </a:solidFill>
                <a:uFillTx/>
                <a:latin typeface="Calibri"/>
              </a:rPr>
              <a:t>fixée</a:t>
            </a:r>
            <a:r>
              <a:rPr lang="en-US" sz="2000" b="0" i="0" u="none" strike="noStrike" kern="0" cap="none" spc="0" baseline="0" dirty="0">
                <a:solidFill>
                  <a:srgbClr val="000000"/>
                </a:solidFill>
                <a:uFillTx/>
                <a:latin typeface="Calibri"/>
              </a:rPr>
              <a:t> </a:t>
            </a:r>
            <a:r>
              <a:rPr lang="en-US" sz="2000" b="0" i="0" u="none" strike="noStrike" kern="0" cap="none" spc="0" baseline="0" dirty="0" err="1">
                <a:solidFill>
                  <a:srgbClr val="000000"/>
                </a:solidFill>
                <a:uFillTx/>
                <a:latin typeface="Calibri"/>
              </a:rPr>
              <a:t>autour</a:t>
            </a:r>
            <a:r>
              <a:rPr lang="en-US" sz="2000" b="0" i="0" u="none" strike="noStrike" kern="0" cap="none" spc="0" baseline="0" dirty="0">
                <a:solidFill>
                  <a:srgbClr val="000000"/>
                </a:solidFill>
                <a:uFillTx/>
                <a:latin typeface="Calibri"/>
              </a:rPr>
              <a:t> de la grille.</a:t>
            </a:r>
          </a:p>
          <a:p>
            <a:pPr marL="0" marR="0" lvl="0" indent="0" algn="just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000" b="0" i="0" u="none" strike="noStrike" kern="0" cap="none" spc="0" baseline="0" dirty="0">
              <a:solidFill>
                <a:srgbClr val="000000"/>
              </a:solidFill>
              <a:uFillTx/>
              <a:latin typeface="Calibri"/>
            </a:endParaRPr>
          </a:p>
          <a:p>
            <a:pPr marL="0" marR="0" lvl="0" indent="0" algn="just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000" kern="0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4DB0F8B-0F2D-4834-90F4-A6CCDF970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/>
              <a:t>24</a:t>
            </a:fld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4C9C452D-2B8A-9139-A1A1-E6875A649CED}"/>
              </a:ext>
            </a:extLst>
          </p:cNvPr>
          <p:cNvSpPr txBox="1"/>
          <p:nvPr/>
        </p:nvSpPr>
        <p:spPr>
          <a:xfrm>
            <a:off x="6985065" y="1617893"/>
            <a:ext cx="45282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0" cap="none" spc="0" baseline="0" dirty="0">
                <a:solidFill>
                  <a:srgbClr val="000000"/>
                </a:solidFill>
                <a:uFillTx/>
                <a:latin typeface="Calibri"/>
              </a:rPr>
              <a:t>Stride :</a:t>
            </a:r>
            <a:r>
              <a:rPr lang="en-US" sz="1800" b="0" i="0" u="none" strike="noStrike" kern="0" cap="none" spc="0" baseline="0" dirty="0">
                <a:solidFill>
                  <a:srgbClr val="000000"/>
                </a:solidFill>
                <a:uFillTx/>
                <a:latin typeface="Calibri"/>
              </a:rPr>
              <a:t> </a:t>
            </a:r>
            <a:r>
              <a:rPr lang="en-US" sz="1800" b="0" i="0" u="none" strike="noStrike" kern="0" cap="none" spc="0" baseline="0" dirty="0" err="1">
                <a:solidFill>
                  <a:srgbClr val="000000"/>
                </a:solidFill>
                <a:uFillTx/>
                <a:latin typeface="Calibri"/>
              </a:rPr>
              <a:t>déplacement</a:t>
            </a:r>
            <a:r>
              <a:rPr lang="en-US" sz="1800" b="0" i="0" u="none" strike="noStrike" kern="0" cap="none" spc="0" baseline="0" dirty="0">
                <a:solidFill>
                  <a:srgbClr val="000000"/>
                </a:solidFill>
                <a:uFillTx/>
                <a:latin typeface="Calibri"/>
              </a:rPr>
              <a:t> horizontal et vertical entre deux convolutions </a:t>
            </a:r>
            <a:r>
              <a:rPr lang="en-US" sz="1800" b="0" i="0" u="none" strike="noStrike" kern="0" cap="none" spc="0" baseline="0" dirty="0" err="1">
                <a:solidFill>
                  <a:srgbClr val="000000"/>
                </a:solidFill>
                <a:uFillTx/>
                <a:latin typeface="Calibri"/>
              </a:rPr>
              <a:t>successives</a:t>
            </a:r>
            <a:r>
              <a:rPr lang="en-US" sz="1800" b="0" i="0" u="none" strike="noStrike" kern="0" cap="none" spc="0" baseline="0" dirty="0">
                <a:solidFill>
                  <a:srgbClr val="000000"/>
                </a:solidFill>
                <a:uFillTx/>
                <a:latin typeface="Calibri"/>
              </a:rPr>
              <a:t>.</a:t>
            </a:r>
          </a:p>
        </p:txBody>
      </p:sp>
      <p:pic>
        <p:nvPicPr>
          <p:cNvPr id="8" name="Image 7" descr="Une image contenant table&#10;&#10;Description générée automatiquement">
            <a:extLst>
              <a:ext uri="{FF2B5EF4-FFF2-40B4-BE49-F238E27FC236}">
                <a16:creationId xmlns:a16="http://schemas.microsoft.com/office/drawing/2014/main" id="{698A8041-A56E-97F8-46F5-6AF95DFC1B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322" y="2880390"/>
            <a:ext cx="5640678" cy="2820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86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D662D95-D1EC-4DBA-B0C3-02798759E9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0" y="3011880"/>
            <a:ext cx="2871298" cy="834239"/>
          </a:xfrm>
        </p:spPr>
        <p:txBody>
          <a:bodyPr>
            <a:normAutofit/>
          </a:bodyPr>
          <a:lstStyle/>
          <a:p>
            <a:pPr algn="l"/>
            <a:r>
              <a:rPr lang="fr-FR" sz="4400" dirty="0"/>
              <a:t>Questions ?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9734576-131F-493B-9C5D-513D476B95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969480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D662D95-D1EC-4DBA-B0C3-02798759E9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24656" y="3011880"/>
            <a:ext cx="7567344" cy="834239"/>
          </a:xfrm>
        </p:spPr>
        <p:txBody>
          <a:bodyPr>
            <a:normAutofit/>
          </a:bodyPr>
          <a:lstStyle/>
          <a:p>
            <a:pPr algn="l"/>
            <a:r>
              <a:rPr lang="fr-FR" sz="4400" dirty="0"/>
              <a:t>III – Architecture d’un CNN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E5F17B7-A8D5-1ED6-B658-7DAC99F12E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926331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79C2865-2481-4E68-4240-C34CDDC1C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Du filtre à la </a:t>
            </a:r>
            <a:r>
              <a:rPr lang="de-DE" dirty="0" err="1"/>
              <a:t>couche</a:t>
            </a:r>
            <a:r>
              <a:rPr lang="de-DE" dirty="0"/>
              <a:t> de </a:t>
            </a:r>
            <a:r>
              <a:rPr lang="de-DE" dirty="0" err="1"/>
              <a:t>convolution</a:t>
            </a:r>
            <a:endParaRPr lang="de-DE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574B799-E49C-47FF-41A0-2B7AC063E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/>
              <a:t>27</a:t>
            </a:fld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10008CF0-0561-9ECF-35E5-484D62A8761B}"/>
              </a:ext>
            </a:extLst>
          </p:cNvPr>
          <p:cNvSpPr txBox="1"/>
          <p:nvPr/>
        </p:nvSpPr>
        <p:spPr>
          <a:xfrm>
            <a:off x="838200" y="5376822"/>
            <a:ext cx="43344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/>
              <a:t>3 </a:t>
            </a:r>
            <a:r>
              <a:rPr lang="de-DE" sz="2000" b="1" dirty="0" err="1"/>
              <a:t>canaux</a:t>
            </a:r>
            <a:r>
              <a:rPr lang="de-DE" sz="2000" b="1" dirty="0"/>
              <a:t> </a:t>
            </a:r>
            <a:r>
              <a:rPr lang="de-DE" sz="2000" b="1" dirty="0" err="1"/>
              <a:t>d‘entrées</a:t>
            </a:r>
            <a:r>
              <a:rPr lang="de-DE" sz="2000" b="1" dirty="0"/>
              <a:t> : Rouge, </a:t>
            </a:r>
            <a:r>
              <a:rPr lang="de-DE" sz="2000" b="1" dirty="0" err="1"/>
              <a:t>vert</a:t>
            </a:r>
            <a:r>
              <a:rPr lang="de-DE" sz="2000" b="1" dirty="0"/>
              <a:t>, bleu</a:t>
            </a:r>
          </a:p>
        </p:txBody>
      </p:sp>
      <p:sp>
        <p:nvSpPr>
          <p:cNvPr id="8" name="Flèche : droite 7">
            <a:extLst>
              <a:ext uri="{FF2B5EF4-FFF2-40B4-BE49-F238E27FC236}">
                <a16:creationId xmlns:a16="http://schemas.microsoft.com/office/drawing/2014/main" id="{2F88C7AD-1E2D-C4B1-93E2-C09F48564A34}"/>
              </a:ext>
            </a:extLst>
          </p:cNvPr>
          <p:cNvSpPr/>
          <p:nvPr/>
        </p:nvSpPr>
        <p:spPr>
          <a:xfrm>
            <a:off x="5597415" y="3428999"/>
            <a:ext cx="938159" cy="10854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408ED501-3347-4C11-49E1-4683C1DB8B16}"/>
              </a:ext>
            </a:extLst>
          </p:cNvPr>
          <p:cNvSpPr txBox="1"/>
          <p:nvPr/>
        </p:nvSpPr>
        <p:spPr>
          <a:xfrm>
            <a:off x="5228302" y="2461661"/>
            <a:ext cx="18576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/>
              <a:t>Filtre </a:t>
            </a:r>
            <a:r>
              <a:rPr lang="de-DE" sz="2000" b="1" dirty="0" err="1"/>
              <a:t>appliqué</a:t>
            </a:r>
            <a:r>
              <a:rPr lang="de-DE" sz="2000" b="1" dirty="0"/>
              <a:t> à </a:t>
            </a:r>
            <a:r>
              <a:rPr lang="de-DE" sz="2000" b="1" dirty="0" err="1"/>
              <a:t>chaque</a:t>
            </a:r>
            <a:r>
              <a:rPr lang="de-DE" sz="2000" b="1" dirty="0"/>
              <a:t> </a:t>
            </a:r>
            <a:r>
              <a:rPr lang="de-DE" sz="2000" b="1" dirty="0" err="1"/>
              <a:t>canal</a:t>
            </a:r>
            <a:endParaRPr lang="de-DE" sz="2000" b="1" dirty="0"/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FFCD4B15-2DBA-8C2D-8504-8E3FEA8098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503178"/>
            <a:ext cx="4334401" cy="2461409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0A710368-3CA6-DC49-2D46-5861FC044D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6277" y="3218610"/>
            <a:ext cx="1549480" cy="1549480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4B0F05B0-E1EE-D885-9F4E-4240B5ECB0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6277" y="1431852"/>
            <a:ext cx="1524078" cy="1549480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6C3FEFFB-B958-E017-56DC-ED52E146FF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6277" y="4995783"/>
            <a:ext cx="1524078" cy="1543129"/>
          </a:xfrm>
          <a:prstGeom prst="rect">
            <a:avLst/>
          </a:prstGeom>
        </p:spPr>
      </p:pic>
      <p:sp>
        <p:nvSpPr>
          <p:cNvPr id="22" name="Flèche : droite 21">
            <a:extLst>
              <a:ext uri="{FF2B5EF4-FFF2-40B4-BE49-F238E27FC236}">
                <a16:creationId xmlns:a16="http://schemas.microsoft.com/office/drawing/2014/main" id="{E6A0B085-AEDE-633C-1E7E-72E1D47B2641}"/>
              </a:ext>
            </a:extLst>
          </p:cNvPr>
          <p:cNvSpPr/>
          <p:nvPr/>
        </p:nvSpPr>
        <p:spPr>
          <a:xfrm>
            <a:off x="9044041" y="3428999"/>
            <a:ext cx="938159" cy="10854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4" name="Image 23">
            <a:extLst>
              <a:ext uri="{FF2B5EF4-FFF2-40B4-BE49-F238E27FC236}">
                <a16:creationId xmlns:a16="http://schemas.microsoft.com/office/drawing/2014/main" id="{E2977C16-6DCB-FA76-F304-5F2252F7F8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66215" y="2981332"/>
            <a:ext cx="1983255" cy="1983255"/>
          </a:xfrm>
          <a:prstGeom prst="rect">
            <a:avLst/>
          </a:prstGeom>
        </p:spPr>
      </p:pic>
      <p:sp>
        <p:nvSpPr>
          <p:cNvPr id="25" name="ZoneTexte 24">
            <a:extLst>
              <a:ext uri="{FF2B5EF4-FFF2-40B4-BE49-F238E27FC236}">
                <a16:creationId xmlns:a16="http://schemas.microsoft.com/office/drawing/2014/main" id="{A2F2EEA4-BB71-A0E1-0DCD-2E664E0EC81A}"/>
              </a:ext>
            </a:extLst>
          </p:cNvPr>
          <p:cNvSpPr txBox="1"/>
          <p:nvPr/>
        </p:nvSpPr>
        <p:spPr>
          <a:xfrm>
            <a:off x="8904809" y="2291843"/>
            <a:ext cx="19832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Somme </a:t>
            </a:r>
            <a:r>
              <a:rPr lang="de-DE" b="1" dirty="0" err="1"/>
              <a:t>coeff</a:t>
            </a:r>
            <a:r>
              <a:rPr lang="de-DE" b="1" dirty="0"/>
              <a:t> par </a:t>
            </a:r>
            <a:r>
              <a:rPr lang="de-DE" b="1" dirty="0" err="1"/>
              <a:t>coeff</a:t>
            </a:r>
            <a:r>
              <a:rPr lang="de-DE" b="1" dirty="0"/>
              <a:t> </a:t>
            </a:r>
            <a:r>
              <a:rPr lang="de-DE" b="1" dirty="0" err="1"/>
              <a:t>sur</a:t>
            </a:r>
            <a:r>
              <a:rPr lang="de-DE" b="1" dirty="0"/>
              <a:t> </a:t>
            </a:r>
            <a:r>
              <a:rPr lang="de-DE" b="1" dirty="0" err="1"/>
              <a:t>les</a:t>
            </a:r>
            <a:r>
              <a:rPr lang="de-DE" b="1" dirty="0"/>
              <a:t> </a:t>
            </a:r>
            <a:r>
              <a:rPr lang="de-DE" b="1" dirty="0" err="1"/>
              <a:t>canaux</a:t>
            </a:r>
            <a:endParaRPr lang="de-DE" b="1" dirty="0"/>
          </a:p>
        </p:txBody>
      </p:sp>
    </p:spTree>
    <p:extLst>
      <p:ext uri="{BB962C8B-B14F-4D97-AF65-F5344CB8AC3E}">
        <p14:creationId xmlns:p14="http://schemas.microsoft.com/office/powerpoint/2010/main" val="789892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 animBg="1"/>
      <p:bldP spid="22" grpId="0" animBg="1"/>
      <p:bldP spid="2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F9B4654-A8A1-756B-E135-B09B8140FC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La </a:t>
            </a:r>
            <a:r>
              <a:rPr lang="de-DE" dirty="0" err="1"/>
              <a:t>couche</a:t>
            </a:r>
            <a:r>
              <a:rPr lang="de-DE" dirty="0"/>
              <a:t> de </a:t>
            </a:r>
            <a:r>
              <a:rPr lang="de-DE" dirty="0" err="1"/>
              <a:t>convolution</a:t>
            </a:r>
            <a:endParaRPr lang="de-DE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796FE8C-41E5-A763-65C9-CC2A1351E0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/>
              <a:t>28</a:t>
            </a:fld>
            <a:endParaRPr lang="fr-FR"/>
          </a:p>
        </p:txBody>
      </p:sp>
      <p:graphicFrame>
        <p:nvGraphicFramePr>
          <p:cNvPr id="10" name="Objet 9">
            <a:extLst>
              <a:ext uri="{FF2B5EF4-FFF2-40B4-BE49-F238E27FC236}">
                <a16:creationId xmlns:a16="http://schemas.microsoft.com/office/drawing/2014/main" id="{9AFE905B-B489-2512-5424-15EDF753DD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63027278"/>
              </p:ext>
            </p:extLst>
          </p:nvPr>
        </p:nvGraphicFramePr>
        <p:xfrm>
          <a:off x="4177683" y="2752476"/>
          <a:ext cx="3836634" cy="35087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2749680" imgH="2514600" progId="PBrush">
                  <p:embed/>
                </p:oleObj>
              </mc:Choice>
              <mc:Fallback>
                <p:oleObj name="Bitmap Image" r:id="rId2" imgW="2749680" imgH="251460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177683" y="2752476"/>
                        <a:ext cx="3836634" cy="350879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ZoneTexte 12">
            <a:extLst>
              <a:ext uri="{FF2B5EF4-FFF2-40B4-BE49-F238E27FC236}">
                <a16:creationId xmlns:a16="http://schemas.microsoft.com/office/drawing/2014/main" id="{4F0973DE-8050-9BAA-B207-C5E7BB43D370}"/>
              </a:ext>
            </a:extLst>
          </p:cNvPr>
          <p:cNvSpPr txBox="1"/>
          <p:nvPr/>
        </p:nvSpPr>
        <p:spPr>
          <a:xfrm>
            <a:off x="1640150" y="2417092"/>
            <a:ext cx="23339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err="1"/>
              <a:t>Les</a:t>
            </a:r>
            <a:r>
              <a:rPr lang="de-DE" sz="2400" dirty="0"/>
              <a:t> 3 </a:t>
            </a:r>
            <a:r>
              <a:rPr lang="de-DE" sz="2400" dirty="0" err="1"/>
              <a:t>canaux</a:t>
            </a:r>
            <a:r>
              <a:rPr lang="de-DE" sz="2400" dirty="0"/>
              <a:t> RVB</a:t>
            </a:r>
          </a:p>
        </p:txBody>
      </p: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F4832415-9EF3-8D2B-B69B-C7410A70E053}"/>
              </a:ext>
            </a:extLst>
          </p:cNvPr>
          <p:cNvCxnSpPr/>
          <p:nvPr/>
        </p:nvCxnSpPr>
        <p:spPr>
          <a:xfrm>
            <a:off x="4177683" y="2752476"/>
            <a:ext cx="770021" cy="50051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56EFD4D2-ECBE-A5E0-6F8E-C95C23CE3FF6}"/>
              </a:ext>
            </a:extLst>
          </p:cNvPr>
          <p:cNvCxnSpPr>
            <a:cxnSpLocks/>
          </p:cNvCxnSpPr>
          <p:nvPr/>
        </p:nvCxnSpPr>
        <p:spPr>
          <a:xfrm flipH="1">
            <a:off x="7103445" y="2378418"/>
            <a:ext cx="433137" cy="100067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ZoneTexte 21">
            <a:extLst>
              <a:ext uri="{FF2B5EF4-FFF2-40B4-BE49-F238E27FC236}">
                <a16:creationId xmlns:a16="http://schemas.microsoft.com/office/drawing/2014/main" id="{9E588050-7C37-58BA-B55A-D09F26E2CDC8}"/>
              </a:ext>
            </a:extLst>
          </p:cNvPr>
          <p:cNvSpPr txBox="1"/>
          <p:nvPr/>
        </p:nvSpPr>
        <p:spPr>
          <a:xfrm>
            <a:off x="7536582" y="1867301"/>
            <a:ext cx="30360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Le </a:t>
            </a:r>
            <a:r>
              <a:rPr lang="de-DE" sz="2400" dirty="0" err="1"/>
              <a:t>résultat</a:t>
            </a:r>
            <a:r>
              <a:rPr lang="de-DE" sz="2400" dirty="0"/>
              <a:t> du 1er filtre</a:t>
            </a:r>
          </a:p>
        </p:txBody>
      </p:sp>
      <p:sp>
        <p:nvSpPr>
          <p:cNvPr id="23" name="Flèche : droite 22">
            <a:extLst>
              <a:ext uri="{FF2B5EF4-FFF2-40B4-BE49-F238E27FC236}">
                <a16:creationId xmlns:a16="http://schemas.microsoft.com/office/drawing/2014/main" id="{D06D4CD9-F0DF-DE53-6BF6-2BAEE17F2B53}"/>
              </a:ext>
            </a:extLst>
          </p:cNvPr>
          <p:cNvSpPr/>
          <p:nvPr/>
        </p:nvSpPr>
        <p:spPr>
          <a:xfrm>
            <a:off x="5999748" y="4439495"/>
            <a:ext cx="362552" cy="4597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343916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0027DF6-38EA-3A3E-D2BC-13964BBDE5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La </a:t>
            </a:r>
            <a:r>
              <a:rPr lang="de-DE" dirty="0" err="1"/>
              <a:t>couche</a:t>
            </a:r>
            <a:r>
              <a:rPr lang="de-DE" dirty="0"/>
              <a:t> de </a:t>
            </a:r>
            <a:r>
              <a:rPr lang="de-DE" dirty="0" err="1"/>
              <a:t>convolution</a:t>
            </a:r>
            <a:endParaRPr lang="de-DE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CEC0DA7D-F392-F2F6-533A-AF8760375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/>
              <a:t>29</a:t>
            </a:fld>
            <a:endParaRPr lang="fr-FR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13850A61-0C1E-D970-39C5-DCA365F997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0756" y="2690842"/>
            <a:ext cx="3802531" cy="3786785"/>
          </a:xfrm>
          <a:prstGeom prst="rect">
            <a:avLst/>
          </a:prstGeom>
        </p:spPr>
      </p:pic>
      <p:sp>
        <p:nvSpPr>
          <p:cNvPr id="11" name="Flèche : droite 10">
            <a:extLst>
              <a:ext uri="{FF2B5EF4-FFF2-40B4-BE49-F238E27FC236}">
                <a16:creationId xmlns:a16="http://schemas.microsoft.com/office/drawing/2014/main" id="{8A8D41BA-4574-4150-1BFB-CF7388AD3C66}"/>
              </a:ext>
            </a:extLst>
          </p:cNvPr>
          <p:cNvSpPr/>
          <p:nvPr/>
        </p:nvSpPr>
        <p:spPr>
          <a:xfrm>
            <a:off x="5629469" y="4354352"/>
            <a:ext cx="362552" cy="4597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A233818B-E4DF-14A1-9EB7-685F4A749C76}"/>
              </a:ext>
            </a:extLst>
          </p:cNvPr>
          <p:cNvCxnSpPr>
            <a:cxnSpLocks/>
          </p:cNvCxnSpPr>
          <p:nvPr/>
        </p:nvCxnSpPr>
        <p:spPr>
          <a:xfrm flipH="1">
            <a:off x="6949441" y="2158296"/>
            <a:ext cx="433137" cy="100067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ZoneTexte 13">
            <a:extLst>
              <a:ext uri="{FF2B5EF4-FFF2-40B4-BE49-F238E27FC236}">
                <a16:creationId xmlns:a16="http://schemas.microsoft.com/office/drawing/2014/main" id="{E3D0D733-5000-909D-6C50-5913AA6871A2}"/>
              </a:ext>
            </a:extLst>
          </p:cNvPr>
          <p:cNvSpPr txBox="1"/>
          <p:nvPr/>
        </p:nvSpPr>
        <p:spPr>
          <a:xfrm>
            <a:off x="7382577" y="1738888"/>
            <a:ext cx="320521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400" dirty="0"/>
              <a:t>Le </a:t>
            </a:r>
            <a:r>
              <a:rPr lang="de-DE" sz="2400" dirty="0" err="1"/>
              <a:t>résultat</a:t>
            </a:r>
            <a:r>
              <a:rPr lang="de-DE" sz="2400" dirty="0"/>
              <a:t> du 2e filtre</a:t>
            </a:r>
          </a:p>
        </p:txBody>
      </p:sp>
    </p:spTree>
    <p:extLst>
      <p:ext uri="{BB962C8B-B14F-4D97-AF65-F5344CB8AC3E}">
        <p14:creationId xmlns:p14="http://schemas.microsoft.com/office/powerpoint/2010/main" val="17942125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diagram of a timeline&#10;&#10;Description automatically generated with medium confidence">
            <a:extLst>
              <a:ext uri="{FF2B5EF4-FFF2-40B4-BE49-F238E27FC236}">
                <a16:creationId xmlns:a16="http://schemas.microsoft.com/office/drawing/2014/main" id="{B19F32F5-F54E-0F88-0182-FF8849EEB5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159" y="42383"/>
            <a:ext cx="9639768" cy="6815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9277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9D506EF-303D-C410-507F-B7967A9BB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La </a:t>
            </a:r>
            <a:r>
              <a:rPr lang="de-DE" dirty="0" err="1"/>
              <a:t>couche</a:t>
            </a:r>
            <a:r>
              <a:rPr lang="de-DE" dirty="0"/>
              <a:t> de </a:t>
            </a:r>
            <a:r>
              <a:rPr lang="de-DE" dirty="0" err="1"/>
              <a:t>convolution</a:t>
            </a:r>
            <a:endParaRPr lang="de-DE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55C1DDB5-743D-0CB5-CE99-74DBC4A05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/>
              <a:t>30</a:t>
            </a:fld>
            <a:endParaRPr lang="fr-FR"/>
          </a:p>
        </p:txBody>
      </p:sp>
      <p:graphicFrame>
        <p:nvGraphicFramePr>
          <p:cNvPr id="4" name="Objet 3">
            <a:extLst>
              <a:ext uri="{FF2B5EF4-FFF2-40B4-BE49-F238E27FC236}">
                <a16:creationId xmlns:a16="http://schemas.microsoft.com/office/drawing/2014/main" id="{38D3DCF4-32D3-BAC5-308F-BE1B8D5BB1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07046374"/>
              </p:ext>
            </p:extLst>
          </p:nvPr>
        </p:nvGraphicFramePr>
        <p:xfrm>
          <a:off x="3760636" y="1886551"/>
          <a:ext cx="4378268" cy="37890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3727440" imgH="3225960" progId="PBrush">
                  <p:embed/>
                </p:oleObj>
              </mc:Choice>
              <mc:Fallback>
                <p:oleObj name="Bitmap Image" r:id="rId2" imgW="3727440" imgH="322596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760636" y="1886551"/>
                        <a:ext cx="4378268" cy="378902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ZoneTexte 4">
            <a:extLst>
              <a:ext uri="{FF2B5EF4-FFF2-40B4-BE49-F238E27FC236}">
                <a16:creationId xmlns:a16="http://schemas.microsoft.com/office/drawing/2014/main" id="{E736120D-322A-999E-2669-641F98AE027D}"/>
              </a:ext>
            </a:extLst>
          </p:cNvPr>
          <p:cNvSpPr txBox="1"/>
          <p:nvPr/>
        </p:nvSpPr>
        <p:spPr>
          <a:xfrm>
            <a:off x="4225491" y="5894685"/>
            <a:ext cx="52028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err="1"/>
              <a:t>Résultat</a:t>
            </a:r>
            <a:r>
              <a:rPr lang="de-DE" sz="2400" dirty="0"/>
              <a:t> de 8 </a:t>
            </a:r>
            <a:r>
              <a:rPr lang="de-DE" sz="2400" dirty="0" err="1"/>
              <a:t>filtres</a:t>
            </a:r>
            <a:r>
              <a:rPr lang="de-DE" sz="2400" dirty="0"/>
              <a:t> : 8 </a:t>
            </a:r>
            <a:r>
              <a:rPr lang="de-DE" sz="2400" dirty="0" err="1"/>
              <a:t>nouveaux</a:t>
            </a:r>
            <a:r>
              <a:rPr lang="de-DE" sz="2400" dirty="0"/>
              <a:t> </a:t>
            </a:r>
            <a:r>
              <a:rPr lang="de-DE" sz="2400" dirty="0" err="1"/>
              <a:t>canaux</a:t>
            </a:r>
            <a:endParaRPr lang="de-DE" sz="2400" dirty="0"/>
          </a:p>
        </p:txBody>
      </p:sp>
      <p:sp>
        <p:nvSpPr>
          <p:cNvPr id="7" name="Flèche : droite 6">
            <a:extLst>
              <a:ext uri="{FF2B5EF4-FFF2-40B4-BE49-F238E27FC236}">
                <a16:creationId xmlns:a16="http://schemas.microsoft.com/office/drawing/2014/main" id="{CC31C20D-96B9-8E13-D821-5172459DD3C9}"/>
              </a:ext>
            </a:extLst>
          </p:cNvPr>
          <p:cNvSpPr/>
          <p:nvPr/>
        </p:nvSpPr>
        <p:spPr>
          <a:xfrm>
            <a:off x="5225208" y="3551183"/>
            <a:ext cx="362552" cy="4597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889925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53A5980-18F8-4698-9828-5D3E3ED64E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Système de reconnaissance de motifs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32C7109A-4E5B-4C72-A17C-267D4FD9E36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564137" y="1371154"/>
            <a:ext cx="5896252" cy="4348493"/>
          </a:xfrm>
          <a:prstGeom prst="rect">
            <a:avLst/>
          </a:prstGeom>
          <a:solidFill>
            <a:srgbClr val="EDEDED"/>
          </a:solidFill>
          <a:ln cap="flat">
            <a:noFill/>
          </a:ln>
          <a:effectLst>
            <a:outerShdw blurRad="76200" dist="38100" dir="4200000" algn="t" rotWithShape="0">
              <a:prstClr val="black">
                <a:alpha val="40000"/>
              </a:prstClr>
            </a:outerShdw>
          </a:effectLst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63490C2-D525-48AD-88BA-857817D5B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/>
              <a:t>31</a:t>
            </a:fld>
            <a:endParaRPr lang="fr-FR"/>
          </a:p>
        </p:txBody>
      </p:sp>
      <p:pic>
        <p:nvPicPr>
          <p:cNvPr id="4098" name="Picture 2" descr="PDF] Employing Neocognitron Neural Network Base Ensemble Classifiers To  Enhance Efficiency Of Classification In Handwritten Digit Datasets |  Semantic Scholar">
            <a:extLst>
              <a:ext uri="{FF2B5EF4-FFF2-40B4-BE49-F238E27FC236}">
                <a16:creationId xmlns:a16="http://schemas.microsoft.com/office/drawing/2014/main" id="{43F0D0EA-60CF-4272-BA96-C5C1D1BC68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187" y="2850625"/>
            <a:ext cx="4516877" cy="2390581"/>
          </a:xfrm>
          <a:prstGeom prst="rect">
            <a:avLst/>
          </a:prstGeom>
          <a:noFill/>
          <a:effectLst>
            <a:outerShdw blurRad="76200" dist="38100" dir="42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AC955FF9-DF85-502B-18C4-B54BF5A80D03}"/>
              </a:ext>
            </a:extLst>
          </p:cNvPr>
          <p:cNvSpPr txBox="1"/>
          <p:nvPr/>
        </p:nvSpPr>
        <p:spPr>
          <a:xfrm>
            <a:off x="8364354" y="6013002"/>
            <a:ext cx="20040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Features </a:t>
            </a:r>
            <a:r>
              <a:rPr lang="de-DE" sz="2400" dirty="0" err="1"/>
              <a:t>maps</a:t>
            </a: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18210005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BD639EC-5CE4-60EC-9703-DAB3EED44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Réseau</a:t>
            </a:r>
            <a:r>
              <a:rPr lang="de-DE" dirty="0"/>
              <a:t> de </a:t>
            </a:r>
            <a:r>
              <a:rPr lang="de-DE" dirty="0" err="1"/>
              <a:t>convolution</a:t>
            </a:r>
            <a:endParaRPr lang="de-DE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D5046DB-F519-D969-3C43-0A4DD010CD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/>
              <a:t>32</a:t>
            </a:fld>
            <a:endParaRPr lang="fr-FR"/>
          </a:p>
        </p:txBody>
      </p:sp>
      <p:pic>
        <p:nvPicPr>
          <p:cNvPr id="2050" name="Picture 2" descr="TP : Implémentez votre premier réseau de neurones avec Keras - Classez et  segmentez des données visuelles - OpenClassrooms">
            <a:extLst>
              <a:ext uri="{FF2B5EF4-FFF2-40B4-BE49-F238E27FC236}">
                <a16:creationId xmlns:a16="http://schemas.microsoft.com/office/drawing/2014/main" id="{EAC88B87-D539-5A00-4AAF-909587E5F7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199" y="1635287"/>
            <a:ext cx="6884871" cy="4048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65CA333C-F5CE-A72D-8BDB-6233EF6B84AC}"/>
              </a:ext>
            </a:extLst>
          </p:cNvPr>
          <p:cNvSpPr txBox="1"/>
          <p:nvPr/>
        </p:nvSpPr>
        <p:spPr>
          <a:xfrm>
            <a:off x="2839450" y="5894685"/>
            <a:ext cx="53203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Superposition de </a:t>
            </a:r>
            <a:r>
              <a:rPr lang="de-DE" sz="2400" dirty="0" err="1"/>
              <a:t>couches</a:t>
            </a:r>
            <a:r>
              <a:rPr lang="de-DE" sz="2400" dirty="0"/>
              <a:t> de </a:t>
            </a:r>
            <a:r>
              <a:rPr lang="de-DE" sz="2400" dirty="0" err="1"/>
              <a:t>convolution</a:t>
            </a: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27635923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53A5980-18F8-4698-9828-5D3E3ED64E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Le </a:t>
            </a:r>
            <a:r>
              <a:rPr lang="fr-FR" dirty="0" err="1"/>
              <a:t>Pooling</a:t>
            </a:r>
            <a:endParaRPr lang="fr-FR" dirty="0"/>
          </a:p>
        </p:txBody>
      </p:sp>
      <p:sp>
        <p:nvSpPr>
          <p:cNvPr id="3" name="ZoneTexte 5">
            <a:extLst>
              <a:ext uri="{FF2B5EF4-FFF2-40B4-BE49-F238E27FC236}">
                <a16:creationId xmlns:a16="http://schemas.microsoft.com/office/drawing/2014/main" id="{8E4F7CE7-3E0C-4721-A5F9-A86B9CF422CA}"/>
              </a:ext>
            </a:extLst>
          </p:cNvPr>
          <p:cNvSpPr txBox="1"/>
          <p:nvPr/>
        </p:nvSpPr>
        <p:spPr>
          <a:xfrm>
            <a:off x="0" y="6121310"/>
            <a:ext cx="12192000" cy="120032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1" kern="0" dirty="0">
                <a:solidFill>
                  <a:srgbClr val="000000"/>
                </a:solidFill>
                <a:latin typeface="Calibri"/>
              </a:rPr>
              <a:t>Pooling : </a:t>
            </a:r>
            <a:r>
              <a:rPr lang="en-US" sz="2400" kern="0" dirty="0" err="1">
                <a:solidFill>
                  <a:srgbClr val="000000"/>
                </a:solidFill>
                <a:latin typeface="Calibri"/>
              </a:rPr>
              <a:t>réduire</a:t>
            </a:r>
            <a:r>
              <a:rPr lang="en-US" sz="2400" kern="0" dirty="0">
                <a:solidFill>
                  <a:srgbClr val="000000"/>
                </a:solidFill>
                <a:latin typeface="Calibri"/>
              </a:rPr>
              <a:t> le volume des </a:t>
            </a:r>
            <a:r>
              <a:rPr lang="en-US" sz="2400" kern="0" dirty="0" err="1">
                <a:solidFill>
                  <a:srgbClr val="000000"/>
                </a:solidFill>
                <a:latin typeface="Calibri"/>
              </a:rPr>
              <a:t>données</a:t>
            </a:r>
            <a:endParaRPr lang="en-US" sz="2400" kern="0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400" kern="0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kern="0" dirty="0">
                <a:solidFill>
                  <a:srgbClr val="000000"/>
                </a:solidFill>
                <a:latin typeface="Calibri"/>
              </a:rPr>
              <a:t> </a:t>
            </a:r>
            <a:endParaRPr lang="en-US" sz="1600" b="1" i="0" u="none" strike="noStrike" kern="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  <p:pic>
        <p:nvPicPr>
          <p:cNvPr id="4" name="Picture 2" descr="Illustration of Max Pooling and Average Pooling Figure 2 above shows an...  | Download Scientific Diagram">
            <a:extLst>
              <a:ext uri="{FF2B5EF4-FFF2-40B4-BE49-F238E27FC236}">
                <a16:creationId xmlns:a16="http://schemas.microsoft.com/office/drawing/2014/main" id="{5CB69450-1403-41E2-BC33-41ED57DDA67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535429" y="1511422"/>
            <a:ext cx="4924428" cy="4295778"/>
          </a:xfrm>
          <a:prstGeom prst="rect">
            <a:avLst/>
          </a:prstGeom>
          <a:solidFill>
            <a:srgbClr val="EDEDED"/>
          </a:solidFill>
          <a:ln cap="flat">
            <a:noFill/>
          </a:ln>
          <a:effectLst>
            <a:outerShdw blurRad="114300" dist="50800" dir="2340000" algn="ctr" rotWithShape="0">
              <a:srgbClr val="000000">
                <a:alpha val="38000"/>
              </a:srgbClr>
            </a:outerShdw>
          </a:effectLst>
        </p:spPr>
      </p:pic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E694E09-4520-4315-91CC-DD24453B9F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/>
              <a:t>33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104887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53A5980-18F8-4698-9828-5D3E3ED64E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Architecture d’un CNN</a:t>
            </a:r>
          </a:p>
        </p:txBody>
      </p:sp>
      <p:pic>
        <p:nvPicPr>
          <p:cNvPr id="6" name="Picture 2" descr="Convolutional Neural Network Architecture | CNN Architecture">
            <a:extLst>
              <a:ext uri="{FF2B5EF4-FFF2-40B4-BE49-F238E27FC236}">
                <a16:creationId xmlns:a16="http://schemas.microsoft.com/office/drawing/2014/main" id="{617BA241-640C-4E45-A04D-561E5C98813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838200" y="1437376"/>
            <a:ext cx="6876635" cy="3680972"/>
          </a:xfrm>
          <a:prstGeom prst="rect">
            <a:avLst/>
          </a:prstGeom>
          <a:solidFill>
            <a:srgbClr val="EDEDED"/>
          </a:solidFill>
          <a:ln cap="flat">
            <a:noFill/>
          </a:ln>
          <a:effectLst>
            <a:outerShdw blurRad="50800" dist="38100" dir="1200000" sx="101000" sy="101000" algn="t" rotWithShape="0">
              <a:prstClr val="black">
                <a:alpha val="40000"/>
              </a:prstClr>
            </a:outerShdw>
          </a:effectLst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4618DE7-1A30-4AC7-8FFE-6D3AF0CC4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/>
              <a:t>34</a:t>
            </a:fld>
            <a:endParaRPr lang="fr-FR"/>
          </a:p>
        </p:txBody>
      </p:sp>
      <p:cxnSp>
        <p:nvCxnSpPr>
          <p:cNvPr id="5" name="Connecteur droit avec flèche 4">
            <a:extLst>
              <a:ext uri="{FF2B5EF4-FFF2-40B4-BE49-F238E27FC236}">
                <a16:creationId xmlns:a16="http://schemas.microsoft.com/office/drawing/2014/main" id="{8E49478C-441B-AC9E-B217-0DD1B46ABBE4}"/>
              </a:ext>
            </a:extLst>
          </p:cNvPr>
          <p:cNvCxnSpPr>
            <a:cxnSpLocks/>
          </p:cNvCxnSpPr>
          <p:nvPr/>
        </p:nvCxnSpPr>
        <p:spPr>
          <a:xfrm flipH="1" flipV="1">
            <a:off x="7258251" y="5319717"/>
            <a:ext cx="567089" cy="54746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8">
            <a:extLst>
              <a:ext uri="{FF2B5EF4-FFF2-40B4-BE49-F238E27FC236}">
                <a16:creationId xmlns:a16="http://schemas.microsoft.com/office/drawing/2014/main" id="{638EB65A-DFC9-498D-3698-48AE3CE37385}"/>
              </a:ext>
            </a:extLst>
          </p:cNvPr>
          <p:cNvSpPr txBox="1"/>
          <p:nvPr/>
        </p:nvSpPr>
        <p:spPr>
          <a:xfrm>
            <a:off x="7825340" y="5901459"/>
            <a:ext cx="30780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Couches </a:t>
            </a:r>
            <a:r>
              <a:rPr lang="de-DE" sz="2400" dirty="0" err="1"/>
              <a:t>denses</a:t>
            </a:r>
            <a:r>
              <a:rPr lang="de-DE" sz="2400" dirty="0"/>
              <a:t> à la fin</a:t>
            </a:r>
          </a:p>
        </p:txBody>
      </p:sp>
    </p:spTree>
    <p:extLst>
      <p:ext uri="{BB962C8B-B14F-4D97-AF65-F5344CB8AC3E}">
        <p14:creationId xmlns:p14="http://schemas.microsoft.com/office/powerpoint/2010/main" val="39666942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089EA29-5086-63C6-0424-04784511F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Apprentissage</a:t>
            </a:r>
            <a:endParaRPr lang="de-DE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54D64D7-894A-7D65-8955-25C0A2E4CE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10239D2-FD15-B3CD-6985-31BDE9C0AE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/>
              <a:t>35</a:t>
            </a:fld>
            <a:endParaRPr lang="fr-FR"/>
          </a:p>
        </p:txBody>
      </p:sp>
      <p:pic>
        <p:nvPicPr>
          <p:cNvPr id="5" name="Picture 2" descr="Convolutional Neural Network Architecture | CNN Architecture">
            <a:extLst>
              <a:ext uri="{FF2B5EF4-FFF2-40B4-BE49-F238E27FC236}">
                <a16:creationId xmlns:a16="http://schemas.microsoft.com/office/drawing/2014/main" id="{D611549B-9654-C7DA-254E-D3A6D9039D6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83526" y="2127182"/>
            <a:ext cx="6315659" cy="3380689"/>
          </a:xfrm>
          <a:prstGeom prst="rect">
            <a:avLst/>
          </a:prstGeom>
          <a:solidFill>
            <a:srgbClr val="EDEDED"/>
          </a:solidFill>
          <a:ln cap="flat">
            <a:noFill/>
          </a:ln>
          <a:effectLst>
            <a:outerShdw blurRad="50800" dist="38100" dir="1200000" sx="101000" sy="101000" algn="t" rotWithShape="0">
              <a:prstClr val="black">
                <a:alpha val="40000"/>
              </a:prstClr>
            </a:outerShdw>
          </a:effectLst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7F14DEF9-3629-7CED-7946-51CA7F473709}"/>
              </a:ext>
            </a:extLst>
          </p:cNvPr>
          <p:cNvSpPr txBox="1"/>
          <p:nvPr/>
        </p:nvSpPr>
        <p:spPr>
          <a:xfrm>
            <a:off x="6928185" y="1536174"/>
            <a:ext cx="4196614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2400" dirty="0"/>
          </a:p>
          <a:p>
            <a:endParaRPr lang="de-DE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/>
              <a:t>Quelles</a:t>
            </a:r>
            <a:r>
              <a:rPr lang="de-DE" sz="24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de-DE" sz="2400" b="1" dirty="0" err="1">
                <a:solidFill>
                  <a:schemeClr val="accent1">
                    <a:lumMod val="50000"/>
                  </a:schemeClr>
                </a:solidFill>
              </a:rPr>
              <a:t>features</a:t>
            </a:r>
            <a:r>
              <a:rPr lang="de-DE" sz="24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de-DE" sz="2400" dirty="0" err="1"/>
              <a:t>sont</a:t>
            </a:r>
            <a:r>
              <a:rPr lang="de-DE" sz="2400" dirty="0"/>
              <a:t> </a:t>
            </a:r>
            <a:r>
              <a:rPr lang="de-DE" sz="2400" dirty="0" err="1"/>
              <a:t>les</a:t>
            </a:r>
            <a:r>
              <a:rPr lang="de-DE" sz="2400" dirty="0"/>
              <a:t> plus </a:t>
            </a:r>
            <a:r>
              <a:rPr lang="de-DE" sz="2400" b="1" dirty="0" err="1">
                <a:solidFill>
                  <a:schemeClr val="accent1">
                    <a:lumMod val="50000"/>
                  </a:schemeClr>
                </a:solidFill>
              </a:rPr>
              <a:t>pertinentes</a:t>
            </a:r>
            <a:r>
              <a:rPr lang="de-DE" sz="2400" dirty="0"/>
              <a:t> </a:t>
            </a:r>
            <a:r>
              <a:rPr lang="de-DE" sz="2400" dirty="0" err="1"/>
              <a:t>pour</a:t>
            </a:r>
            <a:r>
              <a:rPr lang="de-DE" sz="2400" dirty="0"/>
              <a:t> le </a:t>
            </a:r>
            <a:r>
              <a:rPr lang="de-DE" sz="2400" dirty="0" err="1"/>
              <a:t>problème</a:t>
            </a:r>
            <a:r>
              <a:rPr lang="de-DE" sz="2400" dirty="0"/>
              <a:t>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 err="1"/>
              <a:t>Lors</a:t>
            </a:r>
            <a:r>
              <a:rPr lang="de-DE" sz="2400" dirty="0"/>
              <a:t> de </a:t>
            </a:r>
            <a:r>
              <a:rPr lang="de-DE" sz="2400" dirty="0" err="1"/>
              <a:t>l‘apprentissage</a:t>
            </a:r>
            <a:r>
              <a:rPr lang="de-DE" sz="2400" dirty="0"/>
              <a:t> on </a:t>
            </a:r>
            <a:r>
              <a:rPr lang="de-DE" sz="2400" dirty="0" err="1"/>
              <a:t>optimise</a:t>
            </a:r>
            <a:r>
              <a:rPr lang="de-DE" sz="2400" dirty="0"/>
              <a:t> </a:t>
            </a:r>
            <a:r>
              <a:rPr lang="de-DE" sz="2400" dirty="0" err="1"/>
              <a:t>les</a:t>
            </a:r>
            <a:r>
              <a:rPr lang="de-DE" sz="2400" dirty="0"/>
              <a:t> </a:t>
            </a:r>
            <a:r>
              <a:rPr lang="de-DE" sz="2400" dirty="0" err="1"/>
              <a:t>valeurs</a:t>
            </a:r>
            <a:r>
              <a:rPr lang="de-DE" sz="2400" dirty="0"/>
              <a:t> des </a:t>
            </a:r>
            <a:r>
              <a:rPr lang="de-DE" sz="2400" dirty="0" err="1"/>
              <a:t>matrices</a:t>
            </a:r>
            <a:r>
              <a:rPr lang="de-DE" sz="2400" dirty="0"/>
              <a:t> </a:t>
            </a:r>
            <a:r>
              <a:rPr lang="de-DE" sz="2400" dirty="0" err="1"/>
              <a:t>grâce</a:t>
            </a:r>
            <a:r>
              <a:rPr lang="de-DE" sz="2400" dirty="0"/>
              <a:t> à la </a:t>
            </a:r>
            <a:r>
              <a:rPr lang="de-DE" sz="2400" dirty="0" err="1"/>
              <a:t>descente</a:t>
            </a:r>
            <a:r>
              <a:rPr lang="de-DE" sz="2400" dirty="0"/>
              <a:t> de </a:t>
            </a:r>
            <a:r>
              <a:rPr lang="de-DE" sz="2400" dirty="0" err="1"/>
              <a:t>gradient</a:t>
            </a: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2895609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D662D95-D1EC-4DBA-B0C3-02798759E9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0" y="3011880"/>
            <a:ext cx="2871298" cy="834239"/>
          </a:xfrm>
        </p:spPr>
        <p:txBody>
          <a:bodyPr>
            <a:normAutofit/>
          </a:bodyPr>
          <a:lstStyle/>
          <a:p>
            <a:pPr algn="l"/>
            <a:r>
              <a:rPr lang="fr-FR" sz="4400" dirty="0"/>
              <a:t>Questions ?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9734576-131F-493B-9C5D-513D476B95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/>
              <a:t>36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60056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D662D95-D1EC-4DBA-B0C3-02798759E9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24656" y="2070445"/>
            <a:ext cx="7567344" cy="834239"/>
          </a:xfrm>
        </p:spPr>
        <p:txBody>
          <a:bodyPr>
            <a:normAutofit/>
          </a:bodyPr>
          <a:lstStyle/>
          <a:p>
            <a:pPr algn="l"/>
            <a:r>
              <a:rPr lang="fr-FR" sz="4400" dirty="0"/>
              <a:t>IV – Spécificité des CNN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2EBB2658-4F86-42D6-87C1-9AA8DF01BB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24656" y="3099992"/>
            <a:ext cx="6576750" cy="3142552"/>
          </a:xfrm>
        </p:spPr>
        <p:txBody>
          <a:bodyPr>
            <a:normAutofit/>
          </a:bodyPr>
          <a:lstStyle/>
          <a:p>
            <a:pPr marL="514350" indent="-514350" algn="just">
              <a:buFont typeface="+mj-lt"/>
              <a:buAutoNum type="arabicParenR"/>
            </a:pPr>
            <a:r>
              <a:rPr lang="fr-FR" b="1" dirty="0"/>
              <a:t>Robustesse des CNN</a:t>
            </a:r>
          </a:p>
          <a:p>
            <a:pPr marL="514350" indent="-514350" algn="just">
              <a:buFont typeface="+mj-lt"/>
              <a:buAutoNum type="arabicParenR"/>
            </a:pPr>
            <a:r>
              <a:rPr lang="fr-FR" b="1" dirty="0"/>
              <a:t>Applications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049C5AE-C64D-3296-3DDB-BA4DFF1908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/>
              <a:t>37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28142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6EEBB37-75AC-5E22-758F-F71DD30D5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Robustesse</a:t>
            </a:r>
            <a:r>
              <a:rPr lang="de-DE" dirty="0"/>
              <a:t> des CNN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CD2BE658-0561-82F7-87A8-F7364F180C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/>
              <a:t>38</a:t>
            </a:fld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13101BA-233F-73D1-757F-C9B1B2D5D2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964" y="1859622"/>
            <a:ext cx="3864257" cy="3883675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78856D5B-104F-12C9-D417-85EFDC849C99}"/>
              </a:ext>
            </a:extLst>
          </p:cNvPr>
          <p:cNvSpPr txBox="1"/>
          <p:nvPr/>
        </p:nvSpPr>
        <p:spPr>
          <a:xfrm>
            <a:off x="6657654" y="2044288"/>
            <a:ext cx="469614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b="1" dirty="0"/>
              <a:t>Image </a:t>
            </a:r>
            <a:r>
              <a:rPr lang="de-DE" sz="2000" b="1" dirty="0" err="1"/>
              <a:t>pavée</a:t>
            </a:r>
            <a:r>
              <a:rPr lang="de-DE" sz="2000" b="1" dirty="0"/>
              <a:t> </a:t>
            </a:r>
            <a:r>
              <a:rPr lang="de-DE" sz="2000" dirty="0"/>
              <a:t>en </a:t>
            </a:r>
            <a:r>
              <a:rPr lang="de-DE" sz="2000" dirty="0" err="1"/>
              <a:t>champs</a:t>
            </a:r>
            <a:r>
              <a:rPr lang="de-DE" sz="2000" dirty="0"/>
              <a:t> </a:t>
            </a:r>
            <a:r>
              <a:rPr lang="de-DE" sz="2000" dirty="0" err="1"/>
              <a:t>récepteurs</a:t>
            </a:r>
            <a:endParaRPr lang="de-DE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b="1" dirty="0" err="1"/>
              <a:t>Groupe</a:t>
            </a:r>
            <a:r>
              <a:rPr lang="de-DE" sz="2000" dirty="0"/>
              <a:t> de </a:t>
            </a:r>
            <a:r>
              <a:rPr lang="de-DE" sz="2000" dirty="0" err="1"/>
              <a:t>pixels</a:t>
            </a:r>
            <a:r>
              <a:rPr lang="de-DE" sz="2000" dirty="0"/>
              <a:t> </a:t>
            </a:r>
            <a:r>
              <a:rPr lang="de-DE" sz="2000" dirty="0" err="1"/>
              <a:t>auxquels</a:t>
            </a:r>
            <a:r>
              <a:rPr lang="de-DE" sz="2000" dirty="0"/>
              <a:t> le filtre a </a:t>
            </a:r>
            <a:r>
              <a:rPr lang="de-DE" sz="2000" b="1" dirty="0" err="1"/>
              <a:t>accès</a:t>
            </a:r>
            <a:r>
              <a:rPr lang="de-DE" sz="2000" dirty="0"/>
              <a:t> </a:t>
            </a:r>
            <a:r>
              <a:rPr lang="de-DE" sz="2000" dirty="0" err="1"/>
              <a:t>pour</a:t>
            </a:r>
            <a:r>
              <a:rPr lang="de-DE" sz="2000" dirty="0"/>
              <a:t> </a:t>
            </a:r>
            <a:r>
              <a:rPr lang="de-DE" sz="2000" dirty="0" err="1"/>
              <a:t>donner</a:t>
            </a:r>
            <a:r>
              <a:rPr lang="de-DE" sz="2000" dirty="0"/>
              <a:t> </a:t>
            </a:r>
            <a:r>
              <a:rPr lang="de-DE" sz="2000" b="1" dirty="0" err="1"/>
              <a:t>un</a:t>
            </a:r>
            <a:r>
              <a:rPr lang="de-DE" sz="2000" b="1" dirty="0"/>
              <a:t> </a:t>
            </a:r>
            <a:r>
              <a:rPr lang="de-DE" sz="2000" b="1" dirty="0" err="1"/>
              <a:t>pixel</a:t>
            </a:r>
            <a:r>
              <a:rPr lang="de-DE" sz="2000" b="1" dirty="0"/>
              <a:t> en </a:t>
            </a:r>
            <a:r>
              <a:rPr lang="de-DE" sz="2000" b="1" dirty="0" err="1"/>
              <a:t>sortie</a:t>
            </a:r>
            <a:endParaRPr lang="de-DE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dirty="0"/>
              <a:t>Champs </a:t>
            </a:r>
            <a:r>
              <a:rPr lang="de-DE" sz="2000" dirty="0" err="1"/>
              <a:t>récepteurs</a:t>
            </a:r>
            <a:r>
              <a:rPr lang="de-DE" sz="2000" dirty="0"/>
              <a:t> </a:t>
            </a:r>
            <a:r>
              <a:rPr lang="de-DE" sz="2000" dirty="0" err="1"/>
              <a:t>différents</a:t>
            </a:r>
            <a:r>
              <a:rPr lang="de-DE" sz="2000" dirty="0"/>
              <a:t> </a:t>
            </a:r>
            <a:r>
              <a:rPr lang="de-DE" sz="2000" b="1" dirty="0" err="1"/>
              <a:t>traités</a:t>
            </a:r>
            <a:r>
              <a:rPr lang="de-DE" sz="2000" b="1" dirty="0"/>
              <a:t> de la </a:t>
            </a:r>
            <a:r>
              <a:rPr lang="de-DE" sz="2000" b="1" dirty="0" err="1"/>
              <a:t>même</a:t>
            </a:r>
            <a:r>
              <a:rPr lang="de-DE" sz="2000" b="1" dirty="0"/>
              <a:t> façon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700DEA67-BB31-94A2-7B2D-E03DDEA678B6}"/>
              </a:ext>
            </a:extLst>
          </p:cNvPr>
          <p:cNvSpPr txBox="1"/>
          <p:nvPr/>
        </p:nvSpPr>
        <p:spPr>
          <a:xfrm>
            <a:off x="6241978" y="5091276"/>
            <a:ext cx="4972692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300" b="1" dirty="0" err="1">
                <a:solidFill>
                  <a:schemeClr val="accent1">
                    <a:lumMod val="50000"/>
                  </a:schemeClr>
                </a:solidFill>
              </a:rPr>
              <a:t>Calculs</a:t>
            </a:r>
            <a:r>
              <a:rPr lang="de-DE" sz="20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de-DE" sz="2300" b="1" dirty="0" err="1">
                <a:solidFill>
                  <a:schemeClr val="accent1">
                    <a:lumMod val="50000"/>
                  </a:schemeClr>
                </a:solidFill>
              </a:rPr>
              <a:t>locaux</a:t>
            </a:r>
            <a:endParaRPr lang="de-DE" sz="23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1" name="Flèche : droite 10">
            <a:extLst>
              <a:ext uri="{FF2B5EF4-FFF2-40B4-BE49-F238E27FC236}">
                <a16:creationId xmlns:a16="http://schemas.microsoft.com/office/drawing/2014/main" id="{DB19FCC6-EBD6-3875-BF70-971F624C3A8F}"/>
              </a:ext>
            </a:extLst>
          </p:cNvPr>
          <p:cNvSpPr/>
          <p:nvPr/>
        </p:nvSpPr>
        <p:spPr>
          <a:xfrm>
            <a:off x="5657234" y="5161087"/>
            <a:ext cx="503383" cy="3131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Flèche : droite 11">
            <a:extLst>
              <a:ext uri="{FF2B5EF4-FFF2-40B4-BE49-F238E27FC236}">
                <a16:creationId xmlns:a16="http://schemas.microsoft.com/office/drawing/2014/main" id="{BC9CD198-93D6-EE7C-B062-5547F68D3F9E}"/>
              </a:ext>
            </a:extLst>
          </p:cNvPr>
          <p:cNvSpPr/>
          <p:nvPr/>
        </p:nvSpPr>
        <p:spPr>
          <a:xfrm>
            <a:off x="5657233" y="5743297"/>
            <a:ext cx="503383" cy="3131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D8FAA849-C186-9B43-F28D-8816A499DA87}"/>
              </a:ext>
            </a:extLst>
          </p:cNvPr>
          <p:cNvSpPr txBox="1"/>
          <p:nvPr/>
        </p:nvSpPr>
        <p:spPr>
          <a:xfrm>
            <a:off x="6160616" y="5669034"/>
            <a:ext cx="20445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300" b="1" dirty="0">
                <a:solidFill>
                  <a:schemeClr val="accent1">
                    <a:lumMod val="50000"/>
                  </a:schemeClr>
                </a:solidFill>
              </a:rPr>
              <a:t> Plus Robuste</a:t>
            </a:r>
          </a:p>
        </p:txBody>
      </p:sp>
      <p:sp>
        <p:nvSpPr>
          <p:cNvPr id="14" name="Flèche : droite 13">
            <a:extLst>
              <a:ext uri="{FF2B5EF4-FFF2-40B4-BE49-F238E27FC236}">
                <a16:creationId xmlns:a16="http://schemas.microsoft.com/office/drawing/2014/main" id="{CEAA2EDE-7A1C-434B-325F-15F60341DAA4}"/>
              </a:ext>
            </a:extLst>
          </p:cNvPr>
          <p:cNvSpPr/>
          <p:nvPr/>
        </p:nvSpPr>
        <p:spPr>
          <a:xfrm>
            <a:off x="5657232" y="6251017"/>
            <a:ext cx="503383" cy="3131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8CE97D7F-D3F1-DCD8-6C78-D60E35EED2A8}"/>
              </a:ext>
            </a:extLst>
          </p:cNvPr>
          <p:cNvSpPr txBox="1"/>
          <p:nvPr/>
        </p:nvSpPr>
        <p:spPr>
          <a:xfrm>
            <a:off x="6241978" y="6196210"/>
            <a:ext cx="4000454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300" b="1" dirty="0">
                <a:solidFill>
                  <a:schemeClr val="accent1">
                    <a:lumMod val="50000"/>
                  </a:schemeClr>
                </a:solidFill>
              </a:rPr>
              <a:t>Pas de </a:t>
            </a:r>
            <a:r>
              <a:rPr lang="de-DE" sz="2300" b="1" dirty="0" err="1">
                <a:solidFill>
                  <a:schemeClr val="accent1">
                    <a:lumMod val="50000"/>
                  </a:schemeClr>
                </a:solidFill>
              </a:rPr>
              <a:t>problème</a:t>
            </a:r>
            <a:r>
              <a:rPr lang="de-DE" sz="2300" b="1" dirty="0">
                <a:solidFill>
                  <a:schemeClr val="accent1">
                    <a:lumMod val="50000"/>
                  </a:schemeClr>
                </a:solidFill>
              </a:rPr>
              <a:t> de </a:t>
            </a:r>
            <a:r>
              <a:rPr lang="de-DE" sz="2300" b="1" dirty="0" err="1">
                <a:solidFill>
                  <a:schemeClr val="accent1">
                    <a:lumMod val="50000"/>
                  </a:schemeClr>
                </a:solidFill>
              </a:rPr>
              <a:t>translation</a:t>
            </a:r>
            <a:endParaRPr lang="de-DE" sz="2300" b="1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2653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 animBg="1"/>
      <p:bldP spid="12" grpId="0" animBg="1"/>
      <p:bldP spid="13" grpId="0"/>
      <p:bldP spid="14" grpId="0" animBg="1"/>
      <p:bldP spid="15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53A5980-18F8-4698-9828-5D3E3ED64E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Robustesse des CNN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0342462E-DF81-4681-B925-3B82A0CF9D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826" y="1702372"/>
            <a:ext cx="5841507" cy="4448911"/>
          </a:xfrm>
          <a:prstGeom prst="rect">
            <a:avLst/>
          </a:prstGeom>
          <a:effectLst>
            <a:outerShdw blurRad="63500" dist="38100" dir="4200000" algn="t" rotWithShape="0">
              <a:prstClr val="black">
                <a:alpha val="40000"/>
              </a:prstClr>
            </a:outerShdw>
          </a:effectLst>
        </p:spPr>
      </p:pic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46BFE04-E8C6-4CDA-93E5-BF1B8A6AB0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/>
              <a:t>39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00664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047C7-9366-2AF2-F94D-F9F83E13E5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24656" y="190351"/>
            <a:ext cx="6444397" cy="1003839"/>
          </a:xfrm>
        </p:spPr>
        <p:txBody>
          <a:bodyPr/>
          <a:lstStyle/>
          <a:p>
            <a:r>
              <a:rPr lang="fr-FR" dirty="0"/>
              <a:t>Prochainement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A79D19D-8C17-EC9C-25F1-AD440D1F74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47679" y="2061964"/>
            <a:ext cx="6576750" cy="1655762"/>
          </a:xfrm>
        </p:spPr>
        <p:txBody>
          <a:bodyPr>
            <a:normAutofit fontScale="92500"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fr-FR" sz="4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Réunion</a:t>
            </a:r>
            <a:r>
              <a:rPr lang="fr-FR" sz="4000" dirty="0"/>
              <a:t> </a:t>
            </a:r>
            <a:r>
              <a:rPr lang="fr-FR" sz="4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générale ouverte à tous Lundi 02/10 à 20h30 au </a:t>
            </a:r>
            <a:r>
              <a:rPr lang="fr-FR" sz="40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HubIA</a:t>
            </a:r>
            <a:r>
              <a:rPr lang="fr-FR" sz="4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(sc.175) !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ED808C-D4A8-1D08-10BC-8729920B2B2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18638" y="6345238"/>
            <a:ext cx="2773362" cy="396875"/>
          </a:xfrm>
        </p:spPr>
        <p:txBody>
          <a:bodyPr/>
          <a:lstStyle/>
          <a:p>
            <a:fld id="{8EF4F008-9B0B-4AA9-BEE2-3D4EF7DEE848}" type="slidenum">
              <a:rPr lang="fr-FR" smtClean="0"/>
              <a:t>4</a:t>
            </a:fld>
            <a:endParaRPr lang="fr-FR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00F09C0-653D-1D8E-2B74-517A65FB89F0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5002467" y="4203601"/>
            <a:ext cx="6267175" cy="1655762"/>
          </a:xfrm>
        </p:spPr>
        <p:txBody>
          <a:bodyPr>
            <a:normAutofit/>
          </a:bodyPr>
          <a:lstStyle/>
          <a:p>
            <a:pPr marL="342900" indent="-342900">
              <a:lnSpc>
                <a:spcPct val="110000"/>
              </a:lnSpc>
            </a:pPr>
            <a:r>
              <a:rPr lang="fr-FR" sz="4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Premier Challenge Samedi 30/09</a:t>
            </a:r>
          </a:p>
        </p:txBody>
      </p:sp>
    </p:spTree>
    <p:extLst>
      <p:ext uri="{BB962C8B-B14F-4D97-AF65-F5344CB8AC3E}">
        <p14:creationId xmlns:p14="http://schemas.microsoft.com/office/powerpoint/2010/main" val="322249757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53A5980-18F8-4698-9828-5D3E3ED64E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Robustesse des CNN</a:t>
            </a:r>
          </a:p>
        </p:txBody>
      </p:sp>
      <p:pic>
        <p:nvPicPr>
          <p:cNvPr id="6" name="Image 5" descr="Une image contenant chat, orange, mammifère, chat domestique&#10;&#10;Description générée automatiquement">
            <a:extLst>
              <a:ext uri="{FF2B5EF4-FFF2-40B4-BE49-F238E27FC236}">
                <a16:creationId xmlns:a16="http://schemas.microsoft.com/office/drawing/2014/main" id="{40CBD866-E8A4-44D6-A849-53C93C56212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73" r="7158"/>
          <a:stretch/>
        </p:blipFill>
        <p:spPr>
          <a:xfrm>
            <a:off x="6999686" y="2518605"/>
            <a:ext cx="3821164" cy="2281411"/>
          </a:xfrm>
          <a:prstGeom prst="rect">
            <a:avLst/>
          </a:prstGeom>
        </p:spPr>
      </p:pic>
      <p:pic>
        <p:nvPicPr>
          <p:cNvPr id="10" name="Image 9" descr="Une image contenant chat, orange, assis, mammifère&#10;&#10;Description générée automatiquement">
            <a:extLst>
              <a:ext uri="{FF2B5EF4-FFF2-40B4-BE49-F238E27FC236}">
                <a16:creationId xmlns:a16="http://schemas.microsoft.com/office/drawing/2014/main" id="{1E88BFA8-31AE-43FA-823F-E83191A7AA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150" y="2518604"/>
            <a:ext cx="3821164" cy="2281412"/>
          </a:xfrm>
          <a:prstGeom prst="rect">
            <a:avLst/>
          </a:prstGeom>
        </p:spPr>
      </p:pic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7F021A03-C2C5-46EB-921F-6F50B638D5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/>
              <a:t>40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33641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53A5980-18F8-4698-9828-5D3E3ED64E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Applications basiques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BA4CDC5-057E-4BDD-A762-5E46F6B0D9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/>
              <a:t>41</a:t>
            </a:fld>
            <a:endParaRPr lang="fr-FR"/>
          </a:p>
        </p:txBody>
      </p:sp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EDC04CE7-2E64-2CFB-316B-CBCB16D98DF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01" t="30499" r="12608" b="29667"/>
          <a:stretch/>
        </p:blipFill>
        <p:spPr>
          <a:xfrm>
            <a:off x="6021572" y="2956165"/>
            <a:ext cx="5774267" cy="2320863"/>
          </a:xfrm>
          <a:prstGeom prst="rect">
            <a:avLst/>
          </a:prstGeom>
        </p:spPr>
      </p:pic>
      <p:pic>
        <p:nvPicPr>
          <p:cNvPr id="6" name="Image 5" descr="Une image contenant texte, différent&#10;&#10;Description générée automatiquement">
            <a:extLst>
              <a:ext uri="{FF2B5EF4-FFF2-40B4-BE49-F238E27FC236}">
                <a16:creationId xmlns:a16="http://schemas.microsoft.com/office/drawing/2014/main" id="{0A1AD2E4-230D-560E-43AB-CC91516467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057089"/>
            <a:ext cx="4621175" cy="2119016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AE6C562F-6ADE-1F78-7BB4-42181AD2DAA4}"/>
              </a:ext>
            </a:extLst>
          </p:cNvPr>
          <p:cNvSpPr txBox="1"/>
          <p:nvPr/>
        </p:nvSpPr>
        <p:spPr>
          <a:xfrm>
            <a:off x="1999401" y="2586833"/>
            <a:ext cx="2298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Classification d’images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C551A006-1091-8F74-71D3-87D905E02317}"/>
              </a:ext>
            </a:extLst>
          </p:cNvPr>
          <p:cNvSpPr txBox="1"/>
          <p:nvPr/>
        </p:nvSpPr>
        <p:spPr>
          <a:xfrm>
            <a:off x="7893830" y="2402167"/>
            <a:ext cx="1729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Analyse de texte</a:t>
            </a:r>
          </a:p>
        </p:txBody>
      </p:sp>
    </p:spTree>
    <p:extLst>
      <p:ext uri="{BB962C8B-B14F-4D97-AF65-F5344CB8AC3E}">
        <p14:creationId xmlns:p14="http://schemas.microsoft.com/office/powerpoint/2010/main" val="4242453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39FDFF1-19F0-BDDA-BBB7-69F723A5F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Autres applications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92967C7-0239-4697-D121-A52A2CEBB9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1F83B59-0BC5-F113-E064-0DA9838DE0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/>
              <a:t>42</a:t>
            </a:fld>
            <a:endParaRPr lang="fr-FR"/>
          </a:p>
        </p:txBody>
      </p:sp>
      <p:pic>
        <p:nvPicPr>
          <p:cNvPr id="5" name="Picture 2" descr="Convolutional Neural Network Hungyi Lee Why CNN for">
            <a:extLst>
              <a:ext uri="{FF2B5EF4-FFF2-40B4-BE49-F238E27FC236}">
                <a16:creationId xmlns:a16="http://schemas.microsoft.com/office/drawing/2014/main" id="{E77624E6-78C7-5EBA-575F-5EADC2D96A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2028" y="1825625"/>
            <a:ext cx="5647944" cy="4235958"/>
          </a:xfrm>
          <a:prstGeom prst="rect">
            <a:avLst/>
          </a:prstGeom>
          <a:noFill/>
          <a:effectLst>
            <a:outerShdw blurRad="76200" dist="38100" dir="42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831098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53A5980-18F8-4698-9828-5D3E3ED64E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Autres applications</a:t>
            </a:r>
          </a:p>
        </p:txBody>
      </p:sp>
      <p:pic>
        <p:nvPicPr>
          <p:cNvPr id="4" name="Image 3" descr="Une image contenant plante&#10;&#10;Description générée automatiquement">
            <a:extLst>
              <a:ext uri="{FF2B5EF4-FFF2-40B4-BE49-F238E27FC236}">
                <a16:creationId xmlns:a16="http://schemas.microsoft.com/office/drawing/2014/main" id="{529F1722-6DED-2091-F24B-39AABF8635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250" y="2245831"/>
            <a:ext cx="5162550" cy="3174672"/>
          </a:xfrm>
          <a:prstGeom prst="rect">
            <a:avLst/>
          </a:prstGeom>
        </p:spPr>
      </p:pic>
      <p:pic>
        <p:nvPicPr>
          <p:cNvPr id="7" name="Image 6" descr="Une image contenant ciel, extérieur, arbre, plante&#10;&#10;Description générée automatiquement">
            <a:extLst>
              <a:ext uri="{FF2B5EF4-FFF2-40B4-BE49-F238E27FC236}">
                <a16:creationId xmlns:a16="http://schemas.microsoft.com/office/drawing/2014/main" id="{A32CBD31-53D1-A603-51A3-95C47FE315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484" y="2245831"/>
            <a:ext cx="5132703" cy="3174672"/>
          </a:xfrm>
          <a:prstGeom prst="rect">
            <a:avLst/>
          </a:prstGeom>
        </p:spPr>
      </p:pic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670C8A6A-7C95-CCB0-31CB-5A3096CEB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/>
              <a:t>43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858554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ED7A884-929A-F7F8-118F-9252C7983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</a:t>
            </a:r>
            <a:r>
              <a:rPr lang="fr-FR" dirty="0"/>
              <a:t>’importance du </a:t>
            </a:r>
            <a:r>
              <a:rPr lang="fr-FR" dirty="0" err="1"/>
              <a:t>dataset</a:t>
            </a:r>
            <a:endParaRPr lang="de-DE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757B221-8BF3-BA22-BBEA-3243EBE207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1F1C555-CFC8-C177-DB0C-E9F83EFA56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/>
              <a:t>44</a:t>
            </a:fld>
            <a:endParaRPr lang="fr-FR"/>
          </a:p>
        </p:txBody>
      </p:sp>
      <p:pic>
        <p:nvPicPr>
          <p:cNvPr id="1026" name="Picture 2" descr="Eurasian wolf - Wikipedia">
            <a:extLst>
              <a:ext uri="{FF2B5EF4-FFF2-40B4-BE49-F238E27FC236}">
                <a16:creationId xmlns:a16="http://schemas.microsoft.com/office/drawing/2014/main" id="{E892524E-73C0-1513-8788-3EF50F1CD6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815289"/>
            <a:ext cx="4167258" cy="3227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43531B85-5E0D-07E6-68FF-29378E58AD6E}"/>
              </a:ext>
            </a:extLst>
          </p:cNvPr>
          <p:cNvSpPr txBox="1"/>
          <p:nvPr/>
        </p:nvSpPr>
        <p:spPr>
          <a:xfrm>
            <a:off x="2172128" y="5348226"/>
            <a:ext cx="16806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 err="1"/>
              <a:t>Un</a:t>
            </a:r>
            <a:r>
              <a:rPr lang="de-DE" sz="2800" dirty="0"/>
              <a:t> </a:t>
            </a:r>
            <a:r>
              <a:rPr lang="de-DE" sz="2800" dirty="0" err="1"/>
              <a:t>loup</a:t>
            </a:r>
            <a:endParaRPr lang="de-DE" sz="2800" dirty="0"/>
          </a:p>
        </p:txBody>
      </p:sp>
      <p:pic>
        <p:nvPicPr>
          <p:cNvPr id="1028" name="Picture 4" descr="Husky sibérien : caractère, prix, alimentation, santé | Fiche race chien">
            <a:extLst>
              <a:ext uri="{FF2B5EF4-FFF2-40B4-BE49-F238E27FC236}">
                <a16:creationId xmlns:a16="http://schemas.microsoft.com/office/drawing/2014/main" id="{3F20A2ED-91F2-45B9-9781-6A491DB733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2198" y="1741669"/>
            <a:ext cx="4361602" cy="3274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CE8B6C38-F641-EFF9-72B2-FCF28A2B78AA}"/>
              </a:ext>
            </a:extLst>
          </p:cNvPr>
          <p:cNvSpPr txBox="1"/>
          <p:nvPr/>
        </p:nvSpPr>
        <p:spPr>
          <a:xfrm>
            <a:off x="8339193" y="5426290"/>
            <a:ext cx="15034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err="1"/>
              <a:t>Un</a:t>
            </a:r>
            <a:r>
              <a:rPr lang="de-DE" sz="2400" dirty="0"/>
              <a:t> </a:t>
            </a:r>
            <a:r>
              <a:rPr lang="de-DE" sz="2800" dirty="0" err="1"/>
              <a:t>husky</a:t>
            </a:r>
            <a:endParaRPr lang="de-DE" sz="2800" dirty="0"/>
          </a:p>
        </p:txBody>
      </p:sp>
    </p:spTree>
    <p:extLst>
      <p:ext uri="{BB962C8B-B14F-4D97-AF65-F5344CB8AC3E}">
        <p14:creationId xmlns:p14="http://schemas.microsoft.com/office/powerpoint/2010/main" val="152167956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FD5ADD3-4E2B-E30F-B2A9-2E593376D3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</a:t>
            </a:r>
            <a:r>
              <a:rPr lang="fr-FR" dirty="0"/>
              <a:t>’importance du </a:t>
            </a:r>
            <a:r>
              <a:rPr lang="fr-FR" dirty="0" err="1"/>
              <a:t>dataset</a:t>
            </a:r>
            <a:endParaRPr lang="de-DE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0D47B93-F533-D7C0-D6A6-A0048AD07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/>
              <a:t>45</a:t>
            </a:fld>
            <a:endParaRPr lang="fr-FR"/>
          </a:p>
        </p:txBody>
      </p:sp>
      <p:pic>
        <p:nvPicPr>
          <p:cNvPr id="2050" name="Picture 2" descr="Husky sibérien">
            <a:extLst>
              <a:ext uri="{FF2B5EF4-FFF2-40B4-BE49-F238E27FC236}">
                <a16:creationId xmlns:a16="http://schemas.microsoft.com/office/drawing/2014/main" id="{BD32CF26-2B4F-3200-6110-B49CD21C3CF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203" y="1727186"/>
            <a:ext cx="5114740" cy="3403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6D8356BF-0CC3-BE3F-0CD5-2F3517205CBA}"/>
              </a:ext>
            </a:extLst>
          </p:cNvPr>
          <p:cNvSpPr txBox="1"/>
          <p:nvPr/>
        </p:nvSpPr>
        <p:spPr>
          <a:xfrm>
            <a:off x="5907640" y="5506948"/>
            <a:ext cx="3978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6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62391678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diagram of a timeline&#10;&#10;Description automatically generated with medium confidence">
            <a:extLst>
              <a:ext uri="{FF2B5EF4-FFF2-40B4-BE49-F238E27FC236}">
                <a16:creationId xmlns:a16="http://schemas.microsoft.com/office/drawing/2014/main" id="{B19F32F5-F54E-0F88-0182-FF8849EEB5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159" y="42383"/>
            <a:ext cx="9639768" cy="6815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37111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D662D95-D1EC-4DBA-B0C3-02798759E9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24656" y="2931579"/>
            <a:ext cx="5389356" cy="834239"/>
          </a:xfrm>
        </p:spPr>
        <p:txBody>
          <a:bodyPr>
            <a:normAutofit fontScale="90000"/>
          </a:bodyPr>
          <a:lstStyle/>
          <a:p>
            <a:r>
              <a:rPr lang="fr-FR" sz="4400" dirty="0"/>
              <a:t>Merci </a:t>
            </a:r>
            <a:br>
              <a:rPr lang="fr-FR" sz="4400" dirty="0"/>
            </a:br>
            <a:r>
              <a:rPr lang="fr-FR" sz="4400" dirty="0"/>
              <a:t>pour votre attention !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7DDA639A-CE50-6BE4-89E1-6FAF1685B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/>
              <a:t>47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674840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D662D95-D1EC-4DBA-B0C3-02798759E9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24656" y="2035721"/>
            <a:ext cx="6576749" cy="834239"/>
          </a:xfrm>
        </p:spPr>
        <p:txBody>
          <a:bodyPr>
            <a:normAutofit fontScale="90000"/>
          </a:bodyPr>
          <a:lstStyle/>
          <a:p>
            <a:r>
              <a:rPr lang="fr-FR" dirty="0"/>
              <a:t>Plan thématique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2EBB2658-4F86-42D6-87C1-9AA8DF01BB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24656" y="3065268"/>
            <a:ext cx="6576750" cy="3142552"/>
          </a:xfrm>
        </p:spPr>
        <p:txBody>
          <a:bodyPr>
            <a:normAutofit/>
          </a:bodyPr>
          <a:lstStyle/>
          <a:p>
            <a:pPr marL="514350" indent="-514350" algn="just">
              <a:buFont typeface="+mj-lt"/>
              <a:buAutoNum type="romanUcPeriod"/>
            </a:pPr>
            <a:r>
              <a:rPr lang="fr-FR" b="1" dirty="0"/>
              <a:t>Réseaux de neurones (rappels)</a:t>
            </a:r>
          </a:p>
          <a:p>
            <a:pPr marL="457200" indent="-457200" algn="just">
              <a:buFont typeface="+mj-lt"/>
              <a:buAutoNum type="romanUcPeriod"/>
            </a:pPr>
            <a:r>
              <a:rPr lang="fr-FR" b="1" dirty="0"/>
              <a:t> Convolution</a:t>
            </a:r>
          </a:p>
          <a:p>
            <a:pPr marL="457200" indent="-457200" algn="just">
              <a:buFont typeface="+mj-lt"/>
              <a:buAutoNum type="romanUcPeriod"/>
            </a:pPr>
            <a:r>
              <a:rPr lang="fr-FR" b="1" dirty="0"/>
              <a:t> Architecture d’un CNN</a:t>
            </a:r>
          </a:p>
          <a:p>
            <a:pPr marL="457200" indent="-457200" algn="just">
              <a:buFont typeface="+mj-lt"/>
              <a:buAutoNum type="romanUcPeriod"/>
            </a:pPr>
            <a:r>
              <a:rPr lang="fr-FR" b="1" dirty="0"/>
              <a:t>Spécificités des CNN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F0A075A-08A9-E55C-A6D9-5A5DD2C0E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90623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D662D95-D1EC-4DBA-B0C3-02798759E9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67187" y="3011880"/>
            <a:ext cx="6576749" cy="834239"/>
          </a:xfrm>
        </p:spPr>
        <p:txBody>
          <a:bodyPr>
            <a:normAutofit fontScale="90000"/>
          </a:bodyPr>
          <a:lstStyle/>
          <a:p>
            <a:r>
              <a:rPr lang="fr-FR" dirty="0"/>
              <a:t>I – Réseau de neurones</a:t>
            </a:r>
          </a:p>
        </p:txBody>
      </p:sp>
    </p:spTree>
    <p:extLst>
      <p:ext uri="{BB962C8B-B14F-4D97-AF65-F5344CB8AC3E}">
        <p14:creationId xmlns:p14="http://schemas.microsoft.com/office/powerpoint/2010/main" val="18842341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D2727CB-7830-40C2-9134-FA4CA596D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 neurone artificiel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ZoneTexte 70">
                <a:extLst>
                  <a:ext uri="{FF2B5EF4-FFF2-40B4-BE49-F238E27FC236}">
                    <a16:creationId xmlns:a16="http://schemas.microsoft.com/office/drawing/2014/main" id="{3B9EC78F-39EC-49EA-BAA3-38C7CB503F9B}"/>
                  </a:ext>
                </a:extLst>
              </p:cNvPr>
              <p:cNvSpPr txBox="1"/>
              <p:nvPr/>
            </p:nvSpPr>
            <p:spPr>
              <a:xfrm>
                <a:off x="1153414" y="3284550"/>
                <a:ext cx="2094996" cy="9777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fr-FR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fr-FR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fr-FR" sz="24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24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fr-FR" sz="24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fr-FR" sz="240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fr-FR" sz="24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24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fr-FR" sz="24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fr-FR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fr-FR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fr-FR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fr-FR" sz="24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71" name="ZoneTexte 70">
                <a:extLst>
                  <a:ext uri="{FF2B5EF4-FFF2-40B4-BE49-F238E27FC236}">
                    <a16:creationId xmlns:a16="http://schemas.microsoft.com/office/drawing/2014/main" id="{3B9EC78F-39EC-49EA-BAA3-38C7CB503F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3414" y="3284550"/>
                <a:ext cx="2094996" cy="97770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ZoneTexte 71">
                <a:extLst>
                  <a:ext uri="{FF2B5EF4-FFF2-40B4-BE49-F238E27FC236}">
                    <a16:creationId xmlns:a16="http://schemas.microsoft.com/office/drawing/2014/main" id="{0221A3E6-0724-4D73-8382-7545DC41E79F}"/>
                  </a:ext>
                </a:extLst>
              </p:cNvPr>
              <p:cNvSpPr txBox="1"/>
              <p:nvPr/>
            </p:nvSpPr>
            <p:spPr>
              <a:xfrm>
                <a:off x="9908958" y="3588736"/>
                <a:ext cx="752770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fr-FR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fr-FR" sz="24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fr-FR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endParaRPr lang="fr-FR" sz="24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r>
                  <a:rPr lang="fr-FR" sz="24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72" name="ZoneTexte 71">
                <a:extLst>
                  <a:ext uri="{FF2B5EF4-FFF2-40B4-BE49-F238E27FC236}">
                    <a16:creationId xmlns:a16="http://schemas.microsoft.com/office/drawing/2014/main" id="{0221A3E6-0724-4D73-8382-7545DC41E7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8958" y="3588736"/>
                <a:ext cx="752770" cy="738664"/>
              </a:xfrm>
              <a:prstGeom prst="rect">
                <a:avLst/>
              </a:prstGeom>
              <a:blipFill>
                <a:blip r:embed="rId3"/>
                <a:stretch>
                  <a:fillRect l="-15000" r="-1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4" name="Connecteur droit avec flèche 73">
            <a:extLst>
              <a:ext uri="{FF2B5EF4-FFF2-40B4-BE49-F238E27FC236}">
                <a16:creationId xmlns:a16="http://schemas.microsoft.com/office/drawing/2014/main" id="{7850AD1A-C3B4-45DE-838D-0C5810A742E3}"/>
              </a:ext>
            </a:extLst>
          </p:cNvPr>
          <p:cNvCxnSpPr>
            <a:cxnSpLocks/>
          </p:cNvCxnSpPr>
          <p:nvPr/>
        </p:nvCxnSpPr>
        <p:spPr>
          <a:xfrm flipV="1">
            <a:off x="3498957" y="3760257"/>
            <a:ext cx="1305892" cy="849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eur droit avec flèche 74">
            <a:extLst>
              <a:ext uri="{FF2B5EF4-FFF2-40B4-BE49-F238E27FC236}">
                <a16:creationId xmlns:a16="http://schemas.microsoft.com/office/drawing/2014/main" id="{A3011D95-A022-462F-80A0-5E65F6E62637}"/>
              </a:ext>
            </a:extLst>
          </p:cNvPr>
          <p:cNvCxnSpPr/>
          <p:nvPr/>
        </p:nvCxnSpPr>
        <p:spPr>
          <a:xfrm flipV="1">
            <a:off x="7631434" y="3760257"/>
            <a:ext cx="2020957" cy="1314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Organigramme : Alternative 76">
                <a:extLst>
                  <a:ext uri="{FF2B5EF4-FFF2-40B4-BE49-F238E27FC236}">
                    <a16:creationId xmlns:a16="http://schemas.microsoft.com/office/drawing/2014/main" id="{3288E8CF-5164-4FEC-B4D3-016398D0709A}"/>
                  </a:ext>
                  <a:ext uri="{C183D7F6-B498-43B3-948B-1728B52AA6E4}">
                    <adec:decorative xmlns:adec="http://schemas.microsoft.com/office/drawing/2017/decorative" val="0"/>
                  </a:ext>
                </a:extLst>
              </p:cNvPr>
              <p:cNvSpPr/>
              <p:nvPr/>
            </p:nvSpPr>
            <p:spPr>
              <a:xfrm>
                <a:off x="4986383" y="3284550"/>
                <a:ext cx="2510971" cy="964559"/>
              </a:xfrm>
              <a:prstGeom prst="flowChartAlternateProcess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/>
                  <a:t>Fonction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77" name="Organigramme : Alternative 76">
                <a:extLst>
                  <a:ext uri="{FF2B5EF4-FFF2-40B4-BE49-F238E27FC236}">
                    <a16:creationId xmlns:a16="http://schemas.microsoft.com/office/drawing/2014/main" id="{3288E8CF-5164-4FEC-B4D3-016398D0709A}"/>
                  </a:ext>
                  <a:ext uri="{C183D7F6-B498-43B3-948B-1728B52AA6E4}">
                    <adec:decorative xmlns:adec="http://schemas.microsoft.com/office/drawing/2017/decorative" val="0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6383" y="3284550"/>
                <a:ext cx="2510971" cy="964559"/>
              </a:xfrm>
              <a:prstGeom prst="flowChartAlternateProcess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CB01CFA-9915-46B5-9624-97D6501198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88735732"/>
      </p:ext>
    </p:extLst>
  </p:cSld>
  <p:clrMapOvr>
    <a:masterClrMapping/>
  </p:clrMapOvr>
  <p:transition spd="slow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FAE952F-9BED-2E53-566B-67C13FBF5E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Le </a:t>
            </a:r>
            <a:r>
              <a:rPr lang="de-DE" dirty="0" err="1"/>
              <a:t>neurone</a:t>
            </a:r>
            <a:r>
              <a:rPr lang="de-DE" dirty="0"/>
              <a:t> </a:t>
            </a:r>
            <a:r>
              <a:rPr lang="de-DE" dirty="0" err="1"/>
              <a:t>artificiel</a:t>
            </a:r>
            <a:endParaRPr lang="de-DE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EE543F5-145A-92E1-70AE-814007A3CB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7E0C3F6-D116-13B9-797D-542B4C72C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/>
              <a:t>8</a:t>
            </a:fld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79031EF6-8B53-4BB1-A58E-0D9DD216BBA5}"/>
                  </a:ext>
                </a:extLst>
              </p:cNvPr>
              <p:cNvSpPr txBox="1"/>
              <p:nvPr/>
            </p:nvSpPr>
            <p:spPr>
              <a:xfrm>
                <a:off x="938801" y="1940293"/>
                <a:ext cx="2393878" cy="13470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fr-FR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fr-FR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fr-FR" sz="24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24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fr-FR" sz="24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fr-FR" sz="240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fr-FR" sz="24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24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fr-FR" sz="24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fr-FR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fr-FR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fr-FR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fr-FR" sz="2400" dirty="0">
                  <a:solidFill>
                    <a:srgbClr val="0070C0"/>
                  </a:solidFill>
                </a:endParaRPr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79031EF6-8B53-4BB1-A58E-0D9DD216BB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801" y="1940293"/>
                <a:ext cx="2393878" cy="134703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9DB755CA-F356-B21A-1C84-077DCFBBD375}"/>
              </a:ext>
            </a:extLst>
          </p:cNvPr>
          <p:cNvCxnSpPr>
            <a:cxnSpLocks/>
          </p:cNvCxnSpPr>
          <p:nvPr/>
        </p:nvCxnSpPr>
        <p:spPr>
          <a:xfrm flipV="1">
            <a:off x="3232078" y="2417688"/>
            <a:ext cx="1305892" cy="849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rganigramme : Alternative 10">
                <a:extLst>
                  <a:ext uri="{FF2B5EF4-FFF2-40B4-BE49-F238E27FC236}">
                    <a16:creationId xmlns:a16="http://schemas.microsoft.com/office/drawing/2014/main" id="{FBD1918D-6C92-F7A8-F9F5-D1323450C5A5}"/>
                  </a:ext>
                  <a:ext uri="{C183D7F6-B498-43B3-948B-1728B52AA6E4}">
                    <adec:decorative xmlns:adec="http://schemas.microsoft.com/office/drawing/2017/decorative" val="0"/>
                  </a:ext>
                </a:extLst>
              </p:cNvPr>
              <p:cNvSpPr/>
              <p:nvPr/>
            </p:nvSpPr>
            <p:spPr>
              <a:xfrm>
                <a:off x="4781967" y="2027548"/>
                <a:ext cx="2510971" cy="964559"/>
              </a:xfrm>
              <a:prstGeom prst="flowChartAlternateProcess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/>
                  <a:t>Fonction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11" name="Organigramme : Alternative 10">
                <a:extLst>
                  <a:ext uri="{FF2B5EF4-FFF2-40B4-BE49-F238E27FC236}">
                    <a16:creationId xmlns:a16="http://schemas.microsoft.com/office/drawing/2014/main" id="{FBD1918D-6C92-F7A8-F9F5-D1323450C5A5}"/>
                  </a:ext>
                  <a:ext uri="{C183D7F6-B498-43B3-948B-1728B52AA6E4}">
                    <adec:decorative xmlns:adec="http://schemas.microsoft.com/office/drawing/2017/decorative" val="0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1967" y="2027548"/>
                <a:ext cx="2510971" cy="964559"/>
              </a:xfrm>
              <a:prstGeom prst="flowChartAlternateProcess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1FBC2187-6125-0E8E-EDF2-91E9700DFAEE}"/>
              </a:ext>
            </a:extLst>
          </p:cNvPr>
          <p:cNvCxnSpPr/>
          <p:nvPr/>
        </p:nvCxnSpPr>
        <p:spPr>
          <a:xfrm flipV="1">
            <a:off x="7734347" y="2396354"/>
            <a:ext cx="2020957" cy="1314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ZoneTexte 13">
                <a:extLst>
                  <a:ext uri="{FF2B5EF4-FFF2-40B4-BE49-F238E27FC236}">
                    <a16:creationId xmlns:a16="http://schemas.microsoft.com/office/drawing/2014/main" id="{7FEEF861-3234-2599-32FF-16821AD1E1D4}"/>
                  </a:ext>
                </a:extLst>
              </p:cNvPr>
              <p:cNvSpPr txBox="1"/>
              <p:nvPr/>
            </p:nvSpPr>
            <p:spPr>
              <a:xfrm>
                <a:off x="9961854" y="2199612"/>
                <a:ext cx="1204645" cy="45313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fr-FR" sz="24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fr-FR" sz="240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ℝ</m:t>
                      </m:r>
                    </m:oMath>
                  </m:oMathPara>
                </a14:m>
                <a:endParaRPr lang="fr-FR" sz="2400" baseline="300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4" name="ZoneTexte 13">
                <a:extLst>
                  <a:ext uri="{FF2B5EF4-FFF2-40B4-BE49-F238E27FC236}">
                    <a16:creationId xmlns:a16="http://schemas.microsoft.com/office/drawing/2014/main" id="{7FEEF861-3234-2599-32FF-16821AD1E1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61854" y="2199612"/>
                <a:ext cx="1204645" cy="453137"/>
              </a:xfrm>
              <a:prstGeom prst="rect">
                <a:avLst/>
              </a:prstGeom>
              <a:blipFill>
                <a:blip r:embed="rId4"/>
                <a:stretch>
                  <a:fillRect b="-1388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267B1A44-7C72-F564-657D-28439CEDB62C}"/>
                  </a:ext>
                </a:extLst>
              </p:cNvPr>
              <p:cNvSpPr txBox="1"/>
              <p:nvPr/>
            </p:nvSpPr>
            <p:spPr>
              <a:xfrm>
                <a:off x="1130157" y="3429000"/>
                <a:ext cx="1797978" cy="8256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fr-FR" sz="1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fr-FR" sz="1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sz="1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fr-FR" sz="18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8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fr-FR" sz="18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fr-FR" sz="18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8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fr-FR" sz="18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fr-FR" sz="18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8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fr-FR" sz="18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267B1A44-7C72-F564-657D-28439CEDB6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0157" y="3429000"/>
                <a:ext cx="1797978" cy="82561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9349FAB7-136C-5C26-6F19-CD9E69ED4495}"/>
              </a:ext>
            </a:extLst>
          </p:cNvPr>
          <p:cNvCxnSpPr>
            <a:cxnSpLocks/>
          </p:cNvCxnSpPr>
          <p:nvPr/>
        </p:nvCxnSpPr>
        <p:spPr>
          <a:xfrm flipV="1">
            <a:off x="3650421" y="4439478"/>
            <a:ext cx="1305892" cy="7305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70DD0AEA-8CB6-1ACE-200E-30F6869D6A83}"/>
              </a:ext>
            </a:extLst>
          </p:cNvPr>
          <p:cNvCxnSpPr>
            <a:cxnSpLocks/>
          </p:cNvCxnSpPr>
          <p:nvPr/>
        </p:nvCxnSpPr>
        <p:spPr>
          <a:xfrm flipV="1">
            <a:off x="3650421" y="4126728"/>
            <a:ext cx="1008967" cy="5206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14FDE92F-28C3-4433-C8EE-898DD4B03198}"/>
              </a:ext>
            </a:extLst>
          </p:cNvPr>
          <p:cNvCxnSpPr>
            <a:cxnSpLocks/>
          </p:cNvCxnSpPr>
          <p:nvPr/>
        </p:nvCxnSpPr>
        <p:spPr>
          <a:xfrm>
            <a:off x="3617843" y="3015361"/>
            <a:ext cx="1338470" cy="803823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8D435CFB-95CF-009C-1F8E-04648299142C}"/>
                  </a:ext>
                </a:extLst>
              </p:cNvPr>
              <p:cNvSpPr txBox="1"/>
              <p:nvPr/>
            </p:nvSpPr>
            <p:spPr>
              <a:xfrm>
                <a:off x="5861077" y="3925282"/>
                <a:ext cx="412724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fr-FR" sz="28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fr-FR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fr-FR" sz="28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FR" sz="2800" b="0" i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fr-FR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fr-FR" sz="28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fr-FR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fr-FR" sz="28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8D435CFB-95CF-009C-1F8E-0464829914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1077" y="3925282"/>
                <a:ext cx="4127244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ZoneTexte 17">
                <a:extLst>
                  <a:ext uri="{FF2B5EF4-FFF2-40B4-BE49-F238E27FC236}">
                    <a16:creationId xmlns:a16="http://schemas.microsoft.com/office/drawing/2014/main" id="{156A3DDF-BB0C-34DD-B7BD-1EA184E2C214}"/>
                  </a:ext>
                </a:extLst>
              </p:cNvPr>
              <p:cNvSpPr txBox="1"/>
              <p:nvPr/>
            </p:nvSpPr>
            <p:spPr>
              <a:xfrm>
                <a:off x="3140467" y="2748474"/>
                <a:ext cx="56898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18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sz="1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8" name="ZoneTexte 17">
                <a:extLst>
                  <a:ext uri="{FF2B5EF4-FFF2-40B4-BE49-F238E27FC236}">
                    <a16:creationId xmlns:a16="http://schemas.microsoft.com/office/drawing/2014/main" id="{156A3DDF-BB0C-34DD-B7BD-1EA184E2C2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0467" y="2748474"/>
                <a:ext cx="568987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ZoneTexte 21">
                <a:extLst>
                  <a:ext uri="{FF2B5EF4-FFF2-40B4-BE49-F238E27FC236}">
                    <a16:creationId xmlns:a16="http://schemas.microsoft.com/office/drawing/2014/main" id="{8E157085-626C-4AA9-7F30-5579DF3092DC}"/>
                  </a:ext>
                </a:extLst>
              </p:cNvPr>
              <p:cNvSpPr txBox="1"/>
              <p:nvPr/>
            </p:nvSpPr>
            <p:spPr>
              <a:xfrm>
                <a:off x="3048856" y="3906884"/>
                <a:ext cx="60156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18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sz="1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2" name="ZoneTexte 21">
                <a:extLst>
                  <a:ext uri="{FF2B5EF4-FFF2-40B4-BE49-F238E27FC236}">
                    <a16:creationId xmlns:a16="http://schemas.microsoft.com/office/drawing/2014/main" id="{8E157085-626C-4AA9-7F30-5579DF3092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856" y="3906884"/>
                <a:ext cx="601565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ZoneTexte 23">
                <a:extLst>
                  <a:ext uri="{FF2B5EF4-FFF2-40B4-BE49-F238E27FC236}">
                    <a16:creationId xmlns:a16="http://schemas.microsoft.com/office/drawing/2014/main" id="{D732A975-AE6F-48F9-8D8E-E362782544B1}"/>
                  </a:ext>
                </a:extLst>
              </p:cNvPr>
              <p:cNvSpPr txBox="1"/>
              <p:nvPr/>
            </p:nvSpPr>
            <p:spPr>
              <a:xfrm>
                <a:off x="2945475" y="5008920"/>
                <a:ext cx="85532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18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sz="1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4" name="ZoneTexte 23">
                <a:extLst>
                  <a:ext uri="{FF2B5EF4-FFF2-40B4-BE49-F238E27FC236}">
                    <a16:creationId xmlns:a16="http://schemas.microsoft.com/office/drawing/2014/main" id="{D732A975-AE6F-48F9-8D8E-E362782544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5475" y="5008920"/>
                <a:ext cx="855324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ZoneTexte 27">
                <a:extLst>
                  <a:ext uri="{FF2B5EF4-FFF2-40B4-BE49-F238E27FC236}">
                    <a16:creationId xmlns:a16="http://schemas.microsoft.com/office/drawing/2014/main" id="{CC1CA869-A19A-245B-05B0-C1162EE92659}"/>
                  </a:ext>
                </a:extLst>
              </p:cNvPr>
              <p:cNvSpPr txBox="1"/>
              <p:nvPr/>
            </p:nvSpPr>
            <p:spPr>
              <a:xfrm>
                <a:off x="4095219" y="3081258"/>
                <a:ext cx="51627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1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fr-FR" sz="1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8" name="ZoneTexte 27">
                <a:extLst>
                  <a:ext uri="{FF2B5EF4-FFF2-40B4-BE49-F238E27FC236}">
                    <a16:creationId xmlns:a16="http://schemas.microsoft.com/office/drawing/2014/main" id="{CC1CA869-A19A-245B-05B0-C1162EE926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5219" y="3081258"/>
                <a:ext cx="516276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ZoneTexte 29">
                <a:extLst>
                  <a:ext uri="{FF2B5EF4-FFF2-40B4-BE49-F238E27FC236}">
                    <a16:creationId xmlns:a16="http://schemas.microsoft.com/office/drawing/2014/main" id="{149CA4A3-AB33-4B52-05B6-24C36C35C2B9}"/>
                  </a:ext>
                </a:extLst>
              </p:cNvPr>
              <p:cNvSpPr txBox="1"/>
              <p:nvPr/>
            </p:nvSpPr>
            <p:spPr>
              <a:xfrm>
                <a:off x="3800799" y="3788290"/>
                <a:ext cx="73717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1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fr-FR" sz="1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0" name="ZoneTexte 29">
                <a:extLst>
                  <a:ext uri="{FF2B5EF4-FFF2-40B4-BE49-F238E27FC236}">
                    <a16:creationId xmlns:a16="http://schemas.microsoft.com/office/drawing/2014/main" id="{149CA4A3-AB33-4B52-05B6-24C36C35C2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0799" y="3788290"/>
                <a:ext cx="737171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ZoneTexte 31">
                <a:extLst>
                  <a:ext uri="{FF2B5EF4-FFF2-40B4-BE49-F238E27FC236}">
                    <a16:creationId xmlns:a16="http://schemas.microsoft.com/office/drawing/2014/main" id="{AF90C063-35A3-9398-9C36-B91D10C3118D}"/>
                  </a:ext>
                </a:extLst>
              </p:cNvPr>
              <p:cNvSpPr txBox="1"/>
              <p:nvPr/>
            </p:nvSpPr>
            <p:spPr>
              <a:xfrm>
                <a:off x="3800799" y="4480898"/>
                <a:ext cx="64984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1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fr-FR" sz="1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2" name="ZoneTexte 31">
                <a:extLst>
                  <a:ext uri="{FF2B5EF4-FFF2-40B4-BE49-F238E27FC236}">
                    <a16:creationId xmlns:a16="http://schemas.microsoft.com/office/drawing/2014/main" id="{AF90C063-35A3-9398-9C36-B91D10C311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0799" y="4480898"/>
                <a:ext cx="649840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ZoneTexte 32">
            <a:extLst>
              <a:ext uri="{FF2B5EF4-FFF2-40B4-BE49-F238E27FC236}">
                <a16:creationId xmlns:a16="http://schemas.microsoft.com/office/drawing/2014/main" id="{53A418F3-74DA-9794-BA46-558613444F46}"/>
              </a:ext>
            </a:extLst>
          </p:cNvPr>
          <p:cNvSpPr txBox="1"/>
          <p:nvPr/>
        </p:nvSpPr>
        <p:spPr>
          <a:xfrm>
            <a:off x="9755304" y="3985936"/>
            <a:ext cx="7345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>
                <a:solidFill>
                  <a:srgbClr val="C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+ b</a:t>
            </a:r>
          </a:p>
        </p:txBody>
      </p:sp>
      <p:cxnSp>
        <p:nvCxnSpPr>
          <p:cNvPr id="38" name="Connecteur droit avec flèche 37">
            <a:extLst>
              <a:ext uri="{FF2B5EF4-FFF2-40B4-BE49-F238E27FC236}">
                <a16:creationId xmlns:a16="http://schemas.microsoft.com/office/drawing/2014/main" id="{CBA6C119-D2F7-85C9-29CA-F3D3C379367C}"/>
              </a:ext>
            </a:extLst>
          </p:cNvPr>
          <p:cNvCxnSpPr/>
          <p:nvPr/>
        </p:nvCxnSpPr>
        <p:spPr>
          <a:xfrm>
            <a:off x="6236413" y="4665564"/>
            <a:ext cx="0" cy="8002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ZoneTexte 38">
            <a:extLst>
              <a:ext uri="{FF2B5EF4-FFF2-40B4-BE49-F238E27FC236}">
                <a16:creationId xmlns:a16="http://schemas.microsoft.com/office/drawing/2014/main" id="{83789B5E-38B1-4287-3BA6-88FB993BEE4F}"/>
              </a:ext>
            </a:extLst>
          </p:cNvPr>
          <p:cNvSpPr txBox="1"/>
          <p:nvPr/>
        </p:nvSpPr>
        <p:spPr>
          <a:xfrm>
            <a:off x="6329671" y="4731351"/>
            <a:ext cx="3369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>
                <a:solidFill>
                  <a:srgbClr val="7030A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ZoneTexte 40">
                <a:extLst>
                  <a:ext uri="{FF2B5EF4-FFF2-40B4-BE49-F238E27FC236}">
                    <a16:creationId xmlns:a16="http://schemas.microsoft.com/office/drawing/2014/main" id="{0FA31390-8C12-9EE1-8984-0B279F5FDAC2}"/>
                  </a:ext>
                </a:extLst>
              </p:cNvPr>
              <p:cNvSpPr txBox="1"/>
              <p:nvPr/>
            </p:nvSpPr>
            <p:spPr>
              <a:xfrm>
                <a:off x="5605343" y="5734310"/>
                <a:ext cx="144865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sz="24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fr-FR" sz="24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</a:t>
                </a:r>
                <a:r>
                  <a:rPr lang="de-DE" sz="2400" dirty="0">
                    <a:solidFill>
                      <a:srgbClr val="7030A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g(</a:t>
                </a:r>
                <a:r>
                  <a:rPr lang="de-DE" sz="2400" dirty="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z</a:t>
                </a:r>
                <a:r>
                  <a:rPr lang="de-DE" sz="2400" dirty="0">
                    <a:solidFill>
                      <a:srgbClr val="7030A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</a:p>
            </p:txBody>
          </p:sp>
        </mc:Choice>
        <mc:Fallback xmlns="">
          <p:sp>
            <p:nvSpPr>
              <p:cNvPr id="41" name="ZoneTexte 40">
                <a:extLst>
                  <a:ext uri="{FF2B5EF4-FFF2-40B4-BE49-F238E27FC236}">
                    <a16:creationId xmlns:a16="http://schemas.microsoft.com/office/drawing/2014/main" id="{0FA31390-8C12-9EE1-8984-0B279F5FDA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5343" y="5734310"/>
                <a:ext cx="1448656" cy="461665"/>
              </a:xfrm>
              <a:prstGeom prst="rect">
                <a:avLst/>
              </a:prstGeom>
              <a:blipFill>
                <a:blip r:embed="rId13"/>
                <a:stretch>
                  <a:fillRect l="-870" t="-10811" b="-2702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Ellipse 5">
                <a:extLst>
                  <a:ext uri="{FF2B5EF4-FFF2-40B4-BE49-F238E27FC236}">
                    <a16:creationId xmlns:a16="http://schemas.microsoft.com/office/drawing/2014/main" id="{85BA2319-9AE7-9D21-46E5-283759A1C30E}"/>
                  </a:ext>
                </a:extLst>
              </p:cNvPr>
              <p:cNvSpPr/>
              <p:nvPr/>
            </p:nvSpPr>
            <p:spPr>
              <a:xfrm>
                <a:off x="5024635" y="3682643"/>
                <a:ext cx="914400" cy="914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fr-F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6" name="Ellipse 5">
                <a:extLst>
                  <a:ext uri="{FF2B5EF4-FFF2-40B4-BE49-F238E27FC236}">
                    <a16:creationId xmlns:a16="http://schemas.microsoft.com/office/drawing/2014/main" id="{85BA2319-9AE7-9D21-46E5-283759A1C3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4635" y="3682643"/>
                <a:ext cx="914400" cy="914400"/>
              </a:xfrm>
              <a:prstGeom prst="ellipse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32631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18" grpId="0"/>
      <p:bldP spid="22" grpId="0"/>
      <p:bldP spid="24" grpId="0"/>
      <p:bldP spid="28" grpId="0"/>
      <p:bldP spid="30" grpId="0"/>
      <p:bldP spid="32" grpId="0"/>
      <p:bldP spid="33" grpId="0"/>
      <p:bldP spid="39" grpId="0"/>
      <p:bldP spid="41" grpId="0"/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FAE952F-9BED-2E53-566B-67C13FBF5E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Le </a:t>
            </a:r>
            <a:r>
              <a:rPr lang="de-DE" dirty="0" err="1"/>
              <a:t>neurone</a:t>
            </a:r>
            <a:r>
              <a:rPr lang="de-DE" dirty="0"/>
              <a:t> </a:t>
            </a:r>
            <a:r>
              <a:rPr lang="de-DE" dirty="0" err="1"/>
              <a:t>artificiel</a:t>
            </a:r>
            <a:endParaRPr lang="de-DE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EE543F5-145A-92E1-70AE-814007A3CB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7E0C3F6-D116-13B9-797D-542B4C72C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/>
              <a:t>9</a:t>
            </a:fld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267B1A44-7C72-F564-657D-28439CEDB62C}"/>
                  </a:ext>
                </a:extLst>
              </p:cNvPr>
              <p:cNvSpPr txBox="1"/>
              <p:nvPr/>
            </p:nvSpPr>
            <p:spPr>
              <a:xfrm>
                <a:off x="965771" y="2683789"/>
                <a:ext cx="1797978" cy="10699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fr-FR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fr-FR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fr-FR" sz="24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24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fr-FR" sz="24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fr-FR" sz="24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24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fr-FR" sz="24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fr-FR" sz="24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24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fr-FR" sz="24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267B1A44-7C72-F564-657D-28439CEDB6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771" y="2683789"/>
                <a:ext cx="1797978" cy="106990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8D435CFB-95CF-009C-1F8E-04648299142C}"/>
                  </a:ext>
                </a:extLst>
              </p:cNvPr>
              <p:cNvSpPr txBox="1"/>
              <p:nvPr/>
            </p:nvSpPr>
            <p:spPr>
              <a:xfrm>
                <a:off x="3448491" y="2160569"/>
                <a:ext cx="412724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fr-FR" sz="28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fr-FR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fr-FR" sz="28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FR" sz="2800" b="0" i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fr-FR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fr-FR" sz="28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fr-FR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fr-FR" sz="28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8D435CFB-95CF-009C-1F8E-0464829914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8491" y="2160569"/>
                <a:ext cx="4127244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ZoneTexte 32">
            <a:extLst>
              <a:ext uri="{FF2B5EF4-FFF2-40B4-BE49-F238E27FC236}">
                <a16:creationId xmlns:a16="http://schemas.microsoft.com/office/drawing/2014/main" id="{53A418F3-74DA-9794-BA46-558613444F46}"/>
              </a:ext>
            </a:extLst>
          </p:cNvPr>
          <p:cNvSpPr txBox="1"/>
          <p:nvPr/>
        </p:nvSpPr>
        <p:spPr>
          <a:xfrm>
            <a:off x="7414785" y="2184096"/>
            <a:ext cx="7345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+ b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ZoneTexte 26">
                <a:extLst>
                  <a:ext uri="{FF2B5EF4-FFF2-40B4-BE49-F238E27FC236}">
                    <a16:creationId xmlns:a16="http://schemas.microsoft.com/office/drawing/2014/main" id="{56300A8D-BA44-8FBF-5DDD-BCF2A3CB65A7}"/>
                  </a:ext>
                </a:extLst>
              </p:cNvPr>
              <p:cNvSpPr txBox="1"/>
              <p:nvPr/>
            </p:nvSpPr>
            <p:spPr>
              <a:xfrm>
                <a:off x="5514654" y="2877382"/>
                <a:ext cx="772102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fr-FR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fr-F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fr-FR" sz="2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2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fr-FR" sz="2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fr-FR" sz="240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2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fr-FR" sz="2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fr-FR" sz="2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2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fr-FR" sz="2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27" name="ZoneTexte 26">
                <a:extLst>
                  <a:ext uri="{FF2B5EF4-FFF2-40B4-BE49-F238E27FC236}">
                    <a16:creationId xmlns:a16="http://schemas.microsoft.com/office/drawing/2014/main" id="{56300A8D-BA44-8FBF-5DDD-BCF2A3CB65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4654" y="2877382"/>
                <a:ext cx="7721028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ZoneTexte 28">
                <a:extLst>
                  <a:ext uri="{FF2B5EF4-FFF2-40B4-BE49-F238E27FC236}">
                    <a16:creationId xmlns:a16="http://schemas.microsoft.com/office/drawing/2014/main" id="{C6999C8E-BE19-91E7-F5DF-3D162D6170A4}"/>
                  </a:ext>
                </a:extLst>
              </p:cNvPr>
              <p:cNvSpPr txBox="1"/>
              <p:nvPr/>
            </p:nvSpPr>
            <p:spPr>
              <a:xfrm>
                <a:off x="3291693" y="3735546"/>
                <a:ext cx="5608613" cy="12329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sz="2800" dirty="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z</a:t>
                </a:r>
                <a:r>
                  <a:rPr lang="fr-FR" sz="2800" dirty="0">
                    <a:solidFill>
                      <a:srgbClr val="00B050"/>
                    </a:solidFill>
                  </a:rPr>
                  <a:t> </a:t>
                </a:r>
                <a:r>
                  <a:rPr lang="fr-FR" sz="2800" dirty="0"/>
                  <a:t>=</a:t>
                </a:r>
                <a:r>
                  <a:rPr lang="fr-FR" sz="2800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fr-FR" sz="28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fr-FR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fr-FR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fr-FR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fr-FR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fr-FR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fr-FR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fr-FR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d>
                      <m:dPr>
                        <m:ctrlPr>
                          <a:rPr lang="fr-FR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fr-FR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fr-FR" sz="2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2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fr-FR" sz="2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fr-FR" sz="2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2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fr-FR" sz="2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fr-FR" sz="2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2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fr-FR" sz="2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fr-FR" sz="28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fr-FR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fr-FR" sz="2800" dirty="0"/>
              </a:p>
            </p:txBody>
          </p:sp>
        </mc:Choice>
        <mc:Fallback xmlns="">
          <p:sp>
            <p:nvSpPr>
              <p:cNvPr id="29" name="ZoneTexte 28">
                <a:extLst>
                  <a:ext uri="{FF2B5EF4-FFF2-40B4-BE49-F238E27FC236}">
                    <a16:creationId xmlns:a16="http://schemas.microsoft.com/office/drawing/2014/main" id="{C6999C8E-BE19-91E7-F5DF-3D162D6170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1693" y="3735546"/>
                <a:ext cx="5608613" cy="1232902"/>
              </a:xfrm>
              <a:prstGeom prst="rect">
                <a:avLst/>
              </a:prstGeom>
              <a:blipFill>
                <a:blip r:embed="rId5"/>
                <a:stretch>
                  <a:fillRect l="-228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ZoneTexte 30">
                <a:extLst>
                  <a:ext uri="{FF2B5EF4-FFF2-40B4-BE49-F238E27FC236}">
                    <a16:creationId xmlns:a16="http://schemas.microsoft.com/office/drawing/2014/main" id="{8E611ED1-929F-A74C-B0DB-63C2F463804A}"/>
                  </a:ext>
                </a:extLst>
              </p:cNvPr>
              <p:cNvSpPr txBox="1"/>
              <p:nvPr/>
            </p:nvSpPr>
            <p:spPr>
              <a:xfrm>
                <a:off x="1389339" y="5236894"/>
                <a:ext cx="824554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fr-FR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fr-FR" sz="28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fr-FR" sz="2800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fr-FR" sz="28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fr-FR" sz="28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31" name="ZoneTexte 30">
                <a:extLst>
                  <a:ext uri="{FF2B5EF4-FFF2-40B4-BE49-F238E27FC236}">
                    <a16:creationId xmlns:a16="http://schemas.microsoft.com/office/drawing/2014/main" id="{8E611ED1-929F-A74C-B0DB-63C2F46380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9339" y="5236894"/>
                <a:ext cx="8245548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1843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1" grpId="0"/>
    </p:bldLst>
  </p:timing>
</p:sld>
</file>

<file path=ppt/theme/theme1.xml><?xml version="1.0" encoding="utf-8"?>
<a:theme xmlns:a="http://schemas.openxmlformats.org/drawingml/2006/main" name="Automatants">
  <a:themeElements>
    <a:clrScheme name="Automatant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A8300"/>
      </a:accent1>
      <a:accent2>
        <a:srgbClr val="FFD41F"/>
      </a:accent2>
      <a:accent3>
        <a:srgbClr val="FF4A19"/>
      </a:accent3>
      <a:accent4>
        <a:srgbClr val="6D6D6D"/>
      </a:accent4>
      <a:accent5>
        <a:srgbClr val="5B9BD5"/>
      </a:accent5>
      <a:accent6>
        <a:srgbClr val="70AD47"/>
      </a:accent6>
      <a:hlink>
        <a:srgbClr val="FF4A19"/>
      </a:hlink>
      <a:folHlink>
        <a:srgbClr val="FFD41F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utomatants" id="{2B6323AC-D38A-4DF3-92FD-B0EC6479AEF5}" vid="{7134E578-F06B-4D0C-8F83-5830DB7AF420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Template_Automatants</Template>
  <TotalTime>14538</TotalTime>
  <Words>963</Words>
  <Application>Microsoft Macintosh PowerPoint</Application>
  <PresentationFormat>Grand écran</PresentationFormat>
  <Paragraphs>232</Paragraphs>
  <Slides>47</Slides>
  <Notes>12</Notes>
  <HiddenSlides>0</HiddenSlides>
  <MMClips>0</MMClips>
  <ScaleCrop>false</ScaleCrop>
  <HeadingPairs>
    <vt:vector size="8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Serveurs OLE incorporés</vt:lpstr>
      </vt:variant>
      <vt:variant>
        <vt:i4>1</vt:i4>
      </vt:variant>
      <vt:variant>
        <vt:lpstr>Titres des diapositives</vt:lpstr>
      </vt:variant>
      <vt:variant>
        <vt:i4>47</vt:i4>
      </vt:variant>
    </vt:vector>
  </HeadingPairs>
  <TitlesOfParts>
    <vt:vector size="55" baseType="lpstr">
      <vt:lpstr>Arial</vt:lpstr>
      <vt:lpstr>Calibri</vt:lpstr>
      <vt:lpstr>Calibri Light</vt:lpstr>
      <vt:lpstr>Cambria Math</vt:lpstr>
      <vt:lpstr>Open Sans</vt:lpstr>
      <vt:lpstr>Potra Light</vt:lpstr>
      <vt:lpstr>Automatants</vt:lpstr>
      <vt:lpstr>Bitmap Image</vt:lpstr>
      <vt:lpstr>Bienvenue ! </vt:lpstr>
      <vt:lpstr>Présentation PowerPoint</vt:lpstr>
      <vt:lpstr>Présentation PowerPoint</vt:lpstr>
      <vt:lpstr>Prochainement</vt:lpstr>
      <vt:lpstr>Plan thématique</vt:lpstr>
      <vt:lpstr>I – Réseau de neurones</vt:lpstr>
      <vt:lpstr>Le neurone artificiel</vt:lpstr>
      <vt:lpstr>Le neurone artificiel</vt:lpstr>
      <vt:lpstr>Le neurone artificiel</vt:lpstr>
      <vt:lpstr>Le neurone artificiel</vt:lpstr>
      <vt:lpstr>Couche de neurones</vt:lpstr>
      <vt:lpstr>Le multi-perceptron</vt:lpstr>
      <vt:lpstr>Questions ?</vt:lpstr>
      <vt:lpstr>II – Convolution</vt:lpstr>
      <vt:lpstr>Une approche biologique</vt:lpstr>
      <vt:lpstr>Convoluer pour filtrer</vt:lpstr>
      <vt:lpstr>Convoluer pour filtrer</vt:lpstr>
      <vt:lpstr>Convoluer pour filtrer</vt:lpstr>
      <vt:lpstr>Convoluer pour filtrer</vt:lpstr>
      <vt:lpstr>Convoluer pour filtrer</vt:lpstr>
      <vt:lpstr>Convoluer pour filtrer</vt:lpstr>
      <vt:lpstr>Convoluer pour filtrer</vt:lpstr>
      <vt:lpstr>Exemple de filtres</vt:lpstr>
      <vt:lpstr>Paramètres de la convolution</vt:lpstr>
      <vt:lpstr>Questions ?</vt:lpstr>
      <vt:lpstr>III – Architecture d’un CNN</vt:lpstr>
      <vt:lpstr>Du filtre à la couche de convolution</vt:lpstr>
      <vt:lpstr>La couche de convolution</vt:lpstr>
      <vt:lpstr>La couche de convolution</vt:lpstr>
      <vt:lpstr>La couche de convolution</vt:lpstr>
      <vt:lpstr>Système de reconnaissance de motifs</vt:lpstr>
      <vt:lpstr>Réseau de convolution</vt:lpstr>
      <vt:lpstr>Le Pooling</vt:lpstr>
      <vt:lpstr>Architecture d’un CNN</vt:lpstr>
      <vt:lpstr>Apprentissage</vt:lpstr>
      <vt:lpstr>Questions ?</vt:lpstr>
      <vt:lpstr>IV – Spécificité des CNN</vt:lpstr>
      <vt:lpstr>Robustesse des CNN</vt:lpstr>
      <vt:lpstr>Robustesse des CNN</vt:lpstr>
      <vt:lpstr>Robustesse des CNN</vt:lpstr>
      <vt:lpstr>Applications basiques</vt:lpstr>
      <vt:lpstr>Autres applications</vt:lpstr>
      <vt:lpstr>Autres applications</vt:lpstr>
      <vt:lpstr>L’importance du dataset</vt:lpstr>
      <vt:lpstr>L’importance du dataset</vt:lpstr>
      <vt:lpstr>Présentation PowerPoint</vt:lpstr>
      <vt:lpstr>Merci  pour votre attention 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Raffael Bolla--Di Lorenzo (Student at CentraleSupelec)</dc:creator>
  <cp:lastModifiedBy>Eliott Macé (Student at CentraleSupelec)</cp:lastModifiedBy>
  <cp:revision>126</cp:revision>
  <dcterms:created xsi:type="dcterms:W3CDTF">2021-08-16T09:25:08Z</dcterms:created>
  <dcterms:modified xsi:type="dcterms:W3CDTF">2023-09-22T17:38:35Z</dcterms:modified>
</cp:coreProperties>
</file>